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22" r:id="rId1"/>
    <p:sldMasterId id="2147483892" r:id="rId2"/>
  </p:sldMasterIdLst>
  <p:notesMasterIdLst>
    <p:notesMasterId r:id="rId16"/>
  </p:notesMasterIdLst>
  <p:handoutMasterIdLst>
    <p:handoutMasterId r:id="rId17"/>
  </p:handoutMasterIdLst>
  <p:sldIdLst>
    <p:sldId id="304" r:id="rId3"/>
    <p:sldId id="321" r:id="rId4"/>
    <p:sldId id="322" r:id="rId5"/>
    <p:sldId id="327" r:id="rId6"/>
    <p:sldId id="333" r:id="rId7"/>
    <p:sldId id="323" r:id="rId8"/>
    <p:sldId id="329" r:id="rId9"/>
    <p:sldId id="332" r:id="rId10"/>
    <p:sldId id="334" r:id="rId11"/>
    <p:sldId id="325" r:id="rId12"/>
    <p:sldId id="336" r:id="rId13"/>
    <p:sldId id="337" r:id="rId14"/>
    <p:sldId id="318" r:id="rId15"/>
  </p:sldIdLst>
  <p:sldSz cx="1219835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173" userDrawn="1">
          <p15:clr>
            <a:srgbClr val="A4A3A4"/>
          </p15:clr>
        </p15:guide>
        <p15:guide id="5" pos="485" userDrawn="1">
          <p15:clr>
            <a:srgbClr val="A4A3A4"/>
          </p15:clr>
        </p15:guide>
        <p15:guide id="6" pos="7380" userDrawn="1">
          <p15:clr>
            <a:srgbClr val="A4A3A4"/>
          </p15:clr>
        </p15:guide>
        <p15:guide id="7" orient="horz" pos="709" userDrawn="1">
          <p15:clr>
            <a:srgbClr val="A4A3A4"/>
          </p15:clr>
        </p15:guide>
        <p15:guide id="9" orient="horz" pos="4198" userDrawn="1">
          <p15:clr>
            <a:srgbClr val="A4A3A4"/>
          </p15:clr>
        </p15:guide>
        <p15:guide id="11" orient="horz" pos="39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7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00"/>
    <a:srgbClr val="23232B"/>
    <a:srgbClr val="2E2E38"/>
    <a:srgbClr val="FFFFFF"/>
    <a:srgbClr val="C4C4CD"/>
    <a:srgbClr val="747480"/>
    <a:srgbClr val="808080"/>
    <a:srgbClr val="000000"/>
    <a:srgbClr val="FF9A91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B1E438-FEFA-46AA-BD09-F19CA06F94E7}" v="10" dt="2023-11-26T06:54:25.937"/>
    <p1510:client id="{47CC8044-C123-46AF-BDCE-73EFBD7FFFF5}" v="827" dt="2023-11-26T07:31:32.394"/>
    <p1510:client id="{5A3C755B-B66B-4CB3-8F79-E3C83EFB4AF5}" v="134" dt="2023-11-26T09:17:20.823"/>
    <p1510:client id="{701AA5F6-1BD2-E9DC-863F-17CCD30712E9}" v="30" dt="2023-11-26T10:09:50.320"/>
    <p1510:client id="{9B7C52FE-B3B4-4F2A-B837-00FB5D0D83AF}" v="1042" dt="2023-11-26T07:53:48.657"/>
    <p1510:client id="{A5010E76-2C73-57CC-AA7E-DB7C852727A9}" v="401" dt="2023-11-26T09:36:32.912"/>
    <p1510:client id="{C426F2C5-9780-DBF5-B8E8-C74383E6D77F}" v="26" dt="2023-11-26T12:27:59.077"/>
    <p1510:client id="{CFDEEB4D-979C-D4F9-48E1-D8BFC3569252}" v="913" dt="2023-11-26T12:25:35.827"/>
    <p1510:client id="{EBE78EF2-6734-4063-8A27-C455B9B06509}" v="4" dt="2023-11-26T06:30:32.936"/>
    <p1510:client id="{FA115632-7090-49A1-850C-97DFECAE3CDC}" v="3" dt="2023-11-26T07:54:57.7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852" autoAdjust="0"/>
  </p:normalViewPr>
  <p:slideViewPr>
    <p:cSldViewPr snapToGrid="0" snapToObjects="1" showGuides="1">
      <p:cViewPr varScale="1">
        <p:scale>
          <a:sx n="78" d="100"/>
          <a:sy n="78" d="100"/>
        </p:scale>
        <p:origin x="787" y="72"/>
      </p:cViewPr>
      <p:guideLst>
        <p:guide orient="horz" pos="173"/>
        <p:guide pos="485"/>
        <p:guide pos="7380"/>
        <p:guide orient="horz" pos="709"/>
        <p:guide orient="horz" pos="4198"/>
        <p:guide orient="horz" pos="39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01" d="100"/>
        <a:sy n="101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-2004" y="-96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26/11/2023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26/11/2023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16267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8332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1331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903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9878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702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484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4626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4228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0855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521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8182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09F15E8-4B1D-94CB-533D-34EFAACDE8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" r="20521" b="2632"/>
          <a:stretch/>
        </p:blipFill>
        <p:spPr>
          <a:xfrm>
            <a:off x="-1" y="0"/>
            <a:ext cx="12198351" cy="6858000"/>
          </a:xfrm>
          <a:prstGeom prst="rect">
            <a:avLst/>
          </a:prstGeom>
        </p:spPr>
      </p:pic>
      <p:grpSp>
        <p:nvGrpSpPr>
          <p:cNvPr id="15" name="Group 4">
            <a:extLst>
              <a:ext uri="{FF2B5EF4-FFF2-40B4-BE49-F238E27FC236}">
                <a16:creationId xmlns:a16="http://schemas.microsoft.com/office/drawing/2014/main" id="{6B891F47-1BBE-4926-81DF-B17907D2F8E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2A4AEF-C603-4360-9387-8879E7186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4797EE6-BAEA-4DA7-95C2-6B09B77D31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" name="Rectangle 3" descr="Widescreen image of a person riding a bike on a road. However the image can be changed according to the content/need of the design.">
            <a:extLst>
              <a:ext uri="{FF2B5EF4-FFF2-40B4-BE49-F238E27FC236}">
                <a16:creationId xmlns:a16="http://schemas.microsoft.com/office/drawing/2014/main" id="{5BE0AE7E-101C-9F2D-210C-02B7EF3A8E69}"/>
              </a:ext>
            </a:extLst>
          </p:cNvPr>
          <p:cNvSpPr/>
          <p:nvPr userDrawn="1"/>
        </p:nvSpPr>
        <p:spPr>
          <a:xfrm>
            <a:off x="6350" y="1798"/>
            <a:ext cx="12192000" cy="6858000"/>
          </a:xfrm>
          <a:prstGeom prst="rect">
            <a:avLst/>
          </a:prstGeom>
          <a:gradFill flip="none" rotWithShape="1">
            <a:gsLst>
              <a:gs pos="43000">
                <a:srgbClr val="000000">
                  <a:alpha val="0"/>
                </a:srgbClr>
              </a:gs>
              <a:gs pos="58000">
                <a:srgbClr val="000000">
                  <a:alpha val="43000"/>
                </a:srgbClr>
              </a:gs>
              <a:gs pos="81000">
                <a:srgbClr val="000000">
                  <a:alpha val="5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  <a:prstGeom prst="rect">
            <a:avLst/>
          </a:prstGeo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8769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370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5" y="2578743"/>
            <a:ext cx="4537959" cy="10557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5" y="3840384"/>
            <a:ext cx="4537959" cy="10557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580524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0"/>
            <a:ext cx="4957505" cy="426745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1" y="3813288"/>
            <a:ext cx="3089275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1" y="4055931"/>
            <a:ext cx="3089275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7" y="3578083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0"/>
            <a:ext cx="5465425" cy="373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100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827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521220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322284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616">
              <a:defRPr>
                <a:solidFill>
                  <a:schemeClr val="bg1"/>
                </a:solidFill>
              </a:defRPr>
            </a:lvl2pPr>
            <a:lvl3pPr marL="713232">
              <a:defRPr>
                <a:solidFill>
                  <a:schemeClr val="bg1"/>
                </a:solidFill>
              </a:defRPr>
            </a:lvl3pPr>
            <a:lvl4pPr marL="1069848">
              <a:defRPr>
                <a:solidFill>
                  <a:schemeClr val="bg1"/>
                </a:solidFill>
              </a:defRPr>
            </a:lvl4pPr>
            <a:lvl5pPr marL="142646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002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38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5387605" cy="48348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137919"/>
            <a:ext cx="5387605" cy="48348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4152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0"/>
            <a:ext cx="5393208" cy="425607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0"/>
            <a:ext cx="5393208" cy="425607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902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1894A3-BFA8-4097-A83B-C0972D51FE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039"/>
          <a:stretch/>
        </p:blipFill>
        <p:spPr>
          <a:xfrm>
            <a:off x="0" y="0"/>
            <a:ext cx="12198350" cy="6857999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  <a:prstGeom prst="rect">
            <a:avLst/>
          </a:prstGeo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815037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348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867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90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379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438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573040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1558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  <a:prstGeom prst="rect">
            <a:avLst/>
          </a:prstGeo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227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75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  <a:prstGeom prst="rect">
            <a:avLst/>
          </a:prstGeo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9236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01A2F11-32A0-4526-A5F7-F4382DA5B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555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  <a:prstGeom prst="rect">
            <a:avLst/>
          </a:prstGeo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19585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880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4" name="Group 4">
            <a:extLst>
              <a:ext uri="{FF2B5EF4-FFF2-40B4-BE49-F238E27FC236}">
                <a16:creationId xmlns:a16="http://schemas.microsoft.com/office/drawing/2014/main" id="{89402076-F24D-44C5-B8A7-1127F9C4B9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239DDBF-0740-4B20-9CF3-A05C2A0BF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380EECCA-3396-425E-AB04-F11ABB1B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62192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267" y="294200"/>
            <a:ext cx="10513166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6164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07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1004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19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E71800-5B4B-4F94-8DA1-A2C05D9E87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8FB548F-77B7-4F42-8CF1-C53943386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005A69-42DA-4C6D-A41C-62C78DAFEF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2480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761285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366" y="876058"/>
            <a:ext cx="4855295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11574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23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7041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0" y="1"/>
            <a:ext cx="3999231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8" y="2311401"/>
            <a:ext cx="3580117" cy="384470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3" y="2311401"/>
            <a:ext cx="3580117" cy="1254759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3" y="4236721"/>
            <a:ext cx="3580117" cy="1944160"/>
          </a:xfrm>
        </p:spPr>
        <p:txBody>
          <a:bodyPr numCol="1"/>
          <a:lstStyle>
            <a:lvl1pPr marL="0" indent="0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0132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84460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2" y="1137921"/>
            <a:ext cx="2768600" cy="2796151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89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14BCD91D-E17F-4B16-A3F2-EEF2A6E3B4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40" b="21219"/>
          <a:stretch/>
        </p:blipFill>
        <p:spPr>
          <a:xfrm>
            <a:off x="0" y="-2"/>
            <a:ext cx="12198350" cy="6858001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19BCB30-E1AA-4383-BEF0-0BE30C6425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366" y="869576"/>
            <a:ext cx="4848024" cy="3933825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82" name="Group 4">
            <a:extLst>
              <a:ext uri="{FF2B5EF4-FFF2-40B4-BE49-F238E27FC236}">
                <a16:creationId xmlns:a16="http://schemas.microsoft.com/office/drawing/2014/main" id="{A63454B3-EB4E-450A-98AA-6B5943D897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C4ED221A-C963-42C0-91ED-C597F6BDA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7956D1CB-5F24-4766-80AE-D755153834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96167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0789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A94B7-7BDE-4510-A417-A765301D13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8350" cy="6858000"/>
          </a:xfrm>
          <a:ln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94362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31197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2217372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0489916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7221" y="2578743"/>
            <a:ext cx="4537959" cy="1055708"/>
          </a:xfr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7221" y="3840384"/>
            <a:ext cx="4537959" cy="105570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786273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0"/>
            <a:ext cx="4957505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1" y="3813288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1" y="405593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7" y="3578083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0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4414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507BA1-EA97-432B-8AAE-BE8FEE6245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8350" cy="6858000"/>
          </a:xfrm>
          <a:ln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650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616">
              <a:defRPr>
                <a:solidFill>
                  <a:schemeClr val="bg1"/>
                </a:solidFill>
              </a:defRPr>
            </a:lvl2pPr>
            <a:lvl3pPr marL="713232">
              <a:defRPr>
                <a:solidFill>
                  <a:schemeClr val="bg1"/>
                </a:solidFill>
              </a:defRPr>
            </a:lvl3pPr>
            <a:lvl4pPr marL="1069848">
              <a:defRPr>
                <a:solidFill>
                  <a:schemeClr val="bg1"/>
                </a:solidFill>
              </a:defRPr>
            </a:lvl4pPr>
            <a:lvl5pPr marL="142646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5811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159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9E910-7CFE-41D0-BD32-A43268A790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137920"/>
            <a:ext cx="10980738" cy="4756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IN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93965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6440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410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80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0792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393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1987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005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1921570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10548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54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547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0" y="1"/>
            <a:ext cx="3999231" cy="6156104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8" y="2311401"/>
            <a:ext cx="3580117" cy="3844704"/>
          </a:xfrm>
          <a:prstGeom prst="rect">
            <a:avLst/>
          </a:prstGeo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3" y="2311401"/>
            <a:ext cx="3580117" cy="1254759"/>
          </a:xfrm>
          <a:prstGeom prst="rect">
            <a:avLst/>
          </a:prstGeo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3" y="4236721"/>
            <a:ext cx="3580117" cy="1944160"/>
          </a:xfrm>
          <a:prstGeom prst="rect">
            <a:avLst/>
          </a:prstGeom>
        </p:spPr>
        <p:txBody>
          <a:bodyPr numCol="1"/>
          <a:lstStyle>
            <a:lvl1pPr marL="0" indent="0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39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84460" cy="685799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  <a:prstGeom prst="rect">
            <a:avLst/>
          </a:prstGeo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2" y="1137921"/>
            <a:ext cx="2768600" cy="2796151"/>
          </a:xfrm>
          <a:prstGeom prst="rect">
            <a:avLst/>
          </a:prstGeo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38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57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2200" y="285890"/>
            <a:ext cx="10496233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30949"/>
            <a:ext cx="303213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FE280278-22FE-4F3D-8D37-B8FB096E9C4C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307007" y="5437675"/>
            <a:ext cx="165735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 Y   T E C H A T H O N   4.0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4093714F-0FA2-4BA1-B9F9-9CDFDB009BD4}"/>
              </a:ext>
            </a:extLst>
          </p:cNvPr>
          <p:cNvSpPr txBox="1">
            <a:spLocks/>
          </p:cNvSpPr>
          <p:nvPr userDrawn="1"/>
        </p:nvSpPr>
        <p:spPr>
          <a:xfrm>
            <a:off x="494520" y="6471244"/>
            <a:ext cx="663066" cy="180000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>
                <a:solidFill>
                  <a:srgbClr val="FFE600"/>
                </a:solidFill>
              </a:rPr>
              <a:t>Page </a:t>
            </a:r>
            <a:fld id="{D5B76411-544C-4F9A-8EDE-9EEB2BD21F95}" type="slidenum">
              <a:rPr lang="en-IN" smtClean="0">
                <a:solidFill>
                  <a:srgbClr val="FFE600"/>
                </a:solidFill>
              </a:rPr>
              <a:t>‹#›</a:t>
            </a:fld>
            <a:endParaRPr dirty="0">
              <a:solidFill>
                <a:srgbClr val="FFE6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8E8366-F9FE-4342-C4CB-A02E4DE9291F}"/>
              </a:ext>
            </a:extLst>
          </p:cNvPr>
          <p:cNvGrpSpPr/>
          <p:nvPr userDrawn="1"/>
        </p:nvGrpSpPr>
        <p:grpSpPr>
          <a:xfrm>
            <a:off x="262468" y="318002"/>
            <a:ext cx="518400" cy="526656"/>
            <a:chOff x="262467" y="277580"/>
            <a:chExt cx="460985" cy="4683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1AE7FB-F2DE-517D-2E15-B193C9606F59}"/>
                </a:ext>
              </a:extLst>
            </p:cNvPr>
            <p:cNvSpPr/>
            <p:nvPr userDrawn="1"/>
          </p:nvSpPr>
          <p:spPr>
            <a:xfrm>
              <a:off x="262467" y="277580"/>
              <a:ext cx="410880" cy="410880"/>
            </a:xfrm>
            <a:prstGeom prst="rect">
              <a:avLst/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D41E14-0832-1285-D120-0456342C58BA}"/>
                </a:ext>
              </a:extLst>
            </p:cNvPr>
            <p:cNvSpPr/>
            <p:nvPr userDrawn="1"/>
          </p:nvSpPr>
          <p:spPr>
            <a:xfrm>
              <a:off x="312572" y="335027"/>
              <a:ext cx="410880" cy="410880"/>
            </a:xfrm>
            <a:prstGeom prst="rect">
              <a:avLst/>
            </a:prstGeom>
            <a:noFill/>
            <a:ln w="9525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3E657A-3AD0-80B8-8F21-4C4808DD8BA5}"/>
              </a:ext>
            </a:extLst>
          </p:cNvPr>
          <p:cNvCxnSpPr>
            <a:cxnSpLocks/>
          </p:cNvCxnSpPr>
          <p:nvPr userDrawn="1"/>
        </p:nvCxnSpPr>
        <p:spPr>
          <a:xfrm flipV="1">
            <a:off x="521668" y="965200"/>
            <a:ext cx="0" cy="386080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0C376B3-D4BE-1523-1002-BF7CA0403595}"/>
              </a:ext>
            </a:extLst>
          </p:cNvPr>
          <p:cNvSpPr/>
          <p:nvPr userDrawn="1"/>
        </p:nvSpPr>
        <p:spPr>
          <a:xfrm>
            <a:off x="0" y="6776637"/>
            <a:ext cx="3572933" cy="8136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BB50FC-8123-749D-BA7B-854B4CDB17B4}"/>
              </a:ext>
            </a:extLst>
          </p:cNvPr>
          <p:cNvSpPr/>
          <p:nvPr userDrawn="1"/>
        </p:nvSpPr>
        <p:spPr>
          <a:xfrm>
            <a:off x="8625417" y="6776637"/>
            <a:ext cx="3572933" cy="8136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4B1F51-8829-DEFC-D1F4-C949B013D82E}"/>
              </a:ext>
            </a:extLst>
          </p:cNvPr>
          <p:cNvSpPr/>
          <p:nvPr userDrawn="1"/>
        </p:nvSpPr>
        <p:spPr>
          <a:xfrm>
            <a:off x="3547533" y="6776637"/>
            <a:ext cx="5077884" cy="81363"/>
          </a:xfrm>
          <a:prstGeom prst="rect">
            <a:avLst/>
          </a:pr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71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90" r:id="rId2"/>
    <p:sldLayoutId id="2147483825" r:id="rId3"/>
    <p:sldLayoutId id="2147483826" r:id="rId4"/>
    <p:sldLayoutId id="2147483827" r:id="rId5"/>
    <p:sldLayoutId id="2147483875" r:id="rId6"/>
    <p:sldLayoutId id="2147483873" r:id="rId7"/>
    <p:sldLayoutId id="2147483872" r:id="rId8"/>
    <p:sldLayoutId id="2147483828" r:id="rId9"/>
    <p:sldLayoutId id="2147483877" r:id="rId10"/>
    <p:sldLayoutId id="2147483876" r:id="rId11"/>
    <p:sldLayoutId id="2147483871" r:id="rId12"/>
    <p:sldLayoutId id="2147483829" r:id="rId13"/>
    <p:sldLayoutId id="2147483923" r:id="rId14"/>
    <p:sldLayoutId id="2147483921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  <p:sldLayoutId id="2147483838" r:id="rId24"/>
    <p:sldLayoutId id="2147483874" r:id="rId25"/>
    <p:sldLayoutId id="2147483926" r:id="rId26"/>
    <p:sldLayoutId id="2147483839" r:id="rId27"/>
    <p:sldLayoutId id="2147483925" r:id="rId28"/>
    <p:sldLayoutId id="2147483840" r:id="rId29"/>
    <p:sldLayoutId id="2147483927" r:id="rId3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3CDF1934-D2B2-4AA9-8EA1-1E51865790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D35872E-4184-4A23-95E6-82765736F9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F1107F2-2963-451C-9226-04553258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DA7FBA8-90E2-4391-A0BA-B3AB343753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A9B702AF-19B6-4F5E-8D83-4C8DC525EA2D}"/>
              </a:ext>
            </a:extLst>
          </p:cNvPr>
          <p:cNvSpPr txBox="1">
            <a:spLocks/>
          </p:cNvSpPr>
          <p:nvPr userDrawn="1"/>
        </p:nvSpPr>
        <p:spPr>
          <a:xfrm>
            <a:off x="1352728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26 November 2023</a:t>
            </a:fld>
            <a:endParaRPr lang="en-IN" dirty="0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F5D667A6-D967-4BCE-95CA-C796E5DCAAD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E59D4E9C-D280-4A0D-B23D-22954AB0CEC9}"/>
              </a:ext>
            </a:extLst>
          </p:cNvPr>
          <p:cNvSpPr txBox="1">
            <a:spLocks/>
          </p:cNvSpPr>
          <p:nvPr userDrawn="1"/>
        </p:nvSpPr>
        <p:spPr>
          <a:xfrm>
            <a:off x="609600" y="6471244"/>
            <a:ext cx="663066" cy="180000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Page </a:t>
            </a:r>
            <a:fld id="{D5B76411-544C-4F9A-8EDE-9EEB2BD21F95}" type="slidenum">
              <a:rPr lang="en-IN"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01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3" r:id="rId11"/>
    <p:sldLayoutId id="2147483919" r:id="rId12"/>
    <p:sldLayoutId id="2147483922" r:id="rId13"/>
    <p:sldLayoutId id="2147483924" r:id="rId14"/>
    <p:sldLayoutId id="2147483904" r:id="rId15"/>
    <p:sldLayoutId id="2147483905" r:id="rId16"/>
    <p:sldLayoutId id="2147483906" r:id="rId17"/>
    <p:sldLayoutId id="2147483907" r:id="rId18"/>
    <p:sldLayoutId id="2147483908" r:id="rId19"/>
    <p:sldLayoutId id="2147483909" r:id="rId20"/>
    <p:sldLayoutId id="2147483910" r:id="rId21"/>
    <p:sldLayoutId id="2147483911" r:id="rId22"/>
    <p:sldLayoutId id="2147483912" r:id="rId23"/>
    <p:sldLayoutId id="2147483913" r:id="rId24"/>
    <p:sldLayoutId id="2147483914" r:id="rId25"/>
    <p:sldLayoutId id="2147483915" r:id="rId26"/>
    <p:sldLayoutId id="2147483916" r:id="rId27"/>
    <p:sldLayoutId id="2147483917" r:id="rId28"/>
    <p:sldLayoutId id="2147483918" r:id="rId29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2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302" userDrawn="1">
          <p15:clr>
            <a:srgbClr val="F26B43"/>
          </p15:clr>
        </p15:guide>
        <p15:guide id="5" orient="horz" pos="712" userDrawn="1">
          <p15:clr>
            <a:srgbClr val="F26B43"/>
          </p15:clr>
        </p15:guide>
        <p15:guide id="6" orient="horz" pos="3840" userDrawn="1">
          <p15:clr>
            <a:srgbClr val="F26B43"/>
          </p15:clr>
        </p15:guide>
        <p15:guide id="7" orient="horz" pos="4199" userDrawn="1">
          <p15:clr>
            <a:srgbClr val="F26B43"/>
          </p15:clr>
        </p15:guide>
        <p15:guide id="8" orient="horz" pos="173" userDrawn="1">
          <p15:clr>
            <a:srgbClr val="F26B43"/>
          </p15:clr>
        </p15:guide>
        <p15:guide id="9" orient="horz" pos="399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EjfZcE0TPOiHcT1qDZRt3HCGhvem0pH9?usp=shar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1"/>
          <p:cNvSpPr>
            <a:spLocks noGrp="1"/>
          </p:cNvSpPr>
          <p:nvPr>
            <p:ph type="ctrTitle"/>
          </p:nvPr>
        </p:nvSpPr>
        <p:spPr>
          <a:xfrm>
            <a:off x="813604" y="1979622"/>
            <a:ext cx="4328932" cy="979702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tx1"/>
                </a:solidFill>
              </a:rPr>
              <a:t>EY </a:t>
            </a:r>
            <a:r>
              <a:rPr lang="en-IN" sz="3600" b="1" dirty="0" err="1">
                <a:solidFill>
                  <a:schemeClr val="tx1"/>
                </a:solidFill>
              </a:rPr>
              <a:t>Techathon</a:t>
            </a:r>
            <a:r>
              <a:rPr lang="en-IN" sz="3600" b="1" dirty="0">
                <a:solidFill>
                  <a:schemeClr val="tx1"/>
                </a:solidFill>
              </a:rPr>
              <a:t> 4.0</a:t>
            </a:r>
            <a:endParaRPr lang="en-US" sz="3600" b="1" dirty="0"/>
          </a:p>
        </p:txBody>
      </p:sp>
      <p:sp>
        <p:nvSpPr>
          <p:cNvPr id="8" name="Subtitle 12"/>
          <p:cNvSpPr>
            <a:spLocks noGrp="1"/>
          </p:cNvSpPr>
          <p:nvPr>
            <p:ph type="subTitle" idx="1"/>
          </p:nvPr>
        </p:nvSpPr>
        <p:spPr>
          <a:xfrm>
            <a:off x="813604" y="3563334"/>
            <a:ext cx="4328932" cy="470121"/>
          </a:xfrm>
        </p:spPr>
        <p:txBody>
          <a:bodyPr>
            <a:normAutofit/>
          </a:bodyPr>
          <a:lstStyle/>
          <a:p>
            <a:r>
              <a:rPr lang="en-GB" sz="1800" b="1" dirty="0"/>
              <a:t>Detailed Submission Template</a:t>
            </a:r>
          </a:p>
        </p:txBody>
      </p:sp>
      <p:sp>
        <p:nvSpPr>
          <p:cNvPr id="2" name="Title 11">
            <a:extLst>
              <a:ext uri="{FF2B5EF4-FFF2-40B4-BE49-F238E27FC236}">
                <a16:creationId xmlns:a16="http://schemas.microsoft.com/office/drawing/2014/main" id="{A64C2D57-20B3-A3B1-599C-927F57575E92}"/>
              </a:ext>
            </a:extLst>
          </p:cNvPr>
          <p:cNvSpPr txBox="1">
            <a:spLocks/>
          </p:cNvSpPr>
          <p:nvPr/>
        </p:nvSpPr>
        <p:spPr>
          <a:xfrm>
            <a:off x="813604" y="2529953"/>
            <a:ext cx="4328932" cy="67490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EYInterstate Light" panose="02000506000000020004" pitchFamily="2" charset="0"/>
                <a:ea typeface="+mj-ea"/>
                <a:cs typeface="Arial" pitchFamily="34" charset="0"/>
              </a:defRPr>
            </a:lvl1pPr>
          </a:lstStyle>
          <a:p>
            <a:r>
              <a:rPr lang="en-IN" sz="2000" i="1" dirty="0"/>
              <a:t>Re-imagining possibilities with </a:t>
            </a:r>
            <a:br>
              <a:rPr lang="en-IN" sz="2000" i="1" dirty="0"/>
            </a:br>
            <a:r>
              <a:rPr lang="en-IN" sz="2000" i="1" dirty="0"/>
              <a:t>Generative AI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358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6DF6D1-F25A-BD7F-7301-EAB04C33C3EB}"/>
              </a:ext>
            </a:extLst>
          </p:cNvPr>
          <p:cNvSpPr/>
          <p:nvPr/>
        </p:nvSpPr>
        <p:spPr>
          <a:xfrm>
            <a:off x="769938" y="1060489"/>
            <a:ext cx="10945812" cy="5114395"/>
          </a:xfrm>
          <a:prstGeom prst="rect">
            <a:avLst/>
          </a:prstGeom>
          <a:solidFill>
            <a:schemeClr val="tx1">
              <a:lumMod val="75000"/>
              <a:alpha val="5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algn="ctr"/>
            <a:r>
              <a:rPr lang="en-IN" sz="1200">
                <a:solidFill>
                  <a:schemeClr val="tx1"/>
                </a:solidFill>
              </a:rPr>
              <a:t>Dy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F7CC66-8772-7DEA-7CCC-4BDD036A69BA}"/>
              </a:ext>
            </a:extLst>
          </p:cNvPr>
          <p:cNvSpPr/>
          <p:nvPr/>
        </p:nvSpPr>
        <p:spPr>
          <a:xfrm>
            <a:off x="2404269" y="2174808"/>
            <a:ext cx="7677150" cy="46179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defRPr/>
            </a:pPr>
            <a:endParaRPr lang="en-IN" sz="2800" dirty="0">
              <a:solidFill>
                <a:srgbClr val="FFE600"/>
              </a:solidFill>
              <a:latin typeface="+mj-lt"/>
              <a:cs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A40300-07EC-D415-E325-E29A9F03590B}"/>
              </a:ext>
            </a:extLst>
          </p:cNvPr>
          <p:cNvSpPr txBox="1">
            <a:spLocks/>
          </p:cNvSpPr>
          <p:nvPr/>
        </p:nvSpPr>
        <p:spPr>
          <a:xfrm>
            <a:off x="1956891" y="4203540"/>
            <a:ext cx="8720667" cy="5904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 panose="02000506000000020004" pitchFamily="2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CA90DF-F0A9-D5E1-7B07-F32EE807819A}"/>
              </a:ext>
            </a:extLst>
          </p:cNvPr>
          <p:cNvSpPr txBox="1"/>
          <p:nvPr/>
        </p:nvSpPr>
        <p:spPr>
          <a:xfrm>
            <a:off x="5066418" y="321733"/>
            <a:ext cx="1703993" cy="3008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36576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</a:pPr>
            <a:r>
              <a:rPr lang="en-US" sz="2000" b="1">
                <a:highlight>
                  <a:srgbClr val="FFFF00"/>
                </a:highlight>
              </a:rPr>
              <a:t>Dynamic Pricing</a:t>
            </a:r>
            <a:endParaRPr lang="en-US" sz="2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B447ED9-34C0-C06E-91AB-8BCC38A9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56" y="1267672"/>
            <a:ext cx="8616296" cy="46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6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6DF6D1-F25A-BD7F-7301-EAB04C33C3EB}"/>
              </a:ext>
            </a:extLst>
          </p:cNvPr>
          <p:cNvSpPr/>
          <p:nvPr/>
        </p:nvSpPr>
        <p:spPr>
          <a:xfrm>
            <a:off x="769938" y="1060489"/>
            <a:ext cx="10945812" cy="5114395"/>
          </a:xfrm>
          <a:prstGeom prst="rect">
            <a:avLst/>
          </a:prstGeom>
          <a:solidFill>
            <a:schemeClr val="tx1">
              <a:lumMod val="75000"/>
              <a:alpha val="5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F7CC66-8772-7DEA-7CCC-4BDD036A69BA}"/>
              </a:ext>
            </a:extLst>
          </p:cNvPr>
          <p:cNvSpPr/>
          <p:nvPr/>
        </p:nvSpPr>
        <p:spPr>
          <a:xfrm>
            <a:off x="2404269" y="2174808"/>
            <a:ext cx="7677150" cy="46179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defRPr/>
            </a:pPr>
            <a:endParaRPr lang="en-IN" sz="2800" dirty="0">
              <a:solidFill>
                <a:srgbClr val="FFE600"/>
              </a:solidFill>
              <a:latin typeface="+mj-lt"/>
              <a:cs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A40300-07EC-D415-E325-E29A9F03590B}"/>
              </a:ext>
            </a:extLst>
          </p:cNvPr>
          <p:cNvSpPr txBox="1">
            <a:spLocks/>
          </p:cNvSpPr>
          <p:nvPr/>
        </p:nvSpPr>
        <p:spPr>
          <a:xfrm>
            <a:off x="1956891" y="4203540"/>
            <a:ext cx="8720667" cy="5904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 panose="02000506000000020004" pitchFamily="2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CA90DF-F0A9-D5E1-7B07-F32EE807819A}"/>
              </a:ext>
            </a:extLst>
          </p:cNvPr>
          <p:cNvSpPr txBox="1"/>
          <p:nvPr/>
        </p:nvSpPr>
        <p:spPr>
          <a:xfrm>
            <a:off x="5066418" y="321733"/>
            <a:ext cx="1461169" cy="3008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36576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</a:pPr>
            <a:r>
              <a:rPr lang="en-US" sz="2000" b="1">
                <a:highlight>
                  <a:srgbClr val="FFFF00"/>
                </a:highlight>
              </a:rPr>
              <a:t>Virtual Try-on</a:t>
            </a:r>
            <a:endParaRPr lang="en-US" sz="2000" b="1" dirty="0">
              <a:highlight>
                <a:srgbClr val="FFFF00"/>
              </a:highlight>
            </a:endParaRPr>
          </a:p>
        </p:txBody>
      </p:sp>
      <p:pic>
        <p:nvPicPr>
          <p:cNvPr id="7" name="Picture 6" descr="A screen shot of a person standing in a doorway&#10;&#10;Description automatically generated">
            <a:extLst>
              <a:ext uri="{FF2B5EF4-FFF2-40B4-BE49-F238E27FC236}">
                <a16:creationId xmlns:a16="http://schemas.microsoft.com/office/drawing/2014/main" id="{8F2B188B-AB6F-A58F-D795-B57653663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296" y="1319965"/>
            <a:ext cx="8149758" cy="458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21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6DF6D1-F25A-BD7F-7301-EAB04C33C3EB}"/>
              </a:ext>
            </a:extLst>
          </p:cNvPr>
          <p:cNvSpPr/>
          <p:nvPr/>
        </p:nvSpPr>
        <p:spPr>
          <a:xfrm>
            <a:off x="804203" y="1086174"/>
            <a:ext cx="10945812" cy="5114395"/>
          </a:xfrm>
          <a:prstGeom prst="rect">
            <a:avLst/>
          </a:prstGeom>
          <a:solidFill>
            <a:schemeClr val="tx1">
              <a:lumMod val="75000"/>
              <a:alpha val="5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 anchorCtr="0"/>
          <a:lstStyle/>
          <a:p>
            <a:pPr algn="ctr"/>
            <a:r>
              <a:rPr lang="en-IN" sz="2800" dirty="0">
                <a:solidFill>
                  <a:srgbClr val="FFE600"/>
                </a:solidFill>
                <a:latin typeface="EYInterstat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Working Prototype Video - FIGMA</a:t>
            </a:r>
            <a:endParaRPr lang="en-IN" sz="2800">
              <a:solidFill>
                <a:srgbClr val="FFE6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F7CC66-8772-7DEA-7CCC-4BDD036A69BA}"/>
              </a:ext>
            </a:extLst>
          </p:cNvPr>
          <p:cNvSpPr/>
          <p:nvPr/>
        </p:nvSpPr>
        <p:spPr>
          <a:xfrm>
            <a:off x="2404269" y="2174808"/>
            <a:ext cx="7677150" cy="46179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defRPr/>
            </a:pPr>
            <a:endParaRPr lang="en-IN" sz="2800" dirty="0">
              <a:solidFill>
                <a:srgbClr val="FFE600"/>
              </a:solidFill>
              <a:latin typeface="+mj-lt"/>
              <a:cs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A40300-07EC-D415-E325-E29A9F03590B}"/>
              </a:ext>
            </a:extLst>
          </p:cNvPr>
          <p:cNvSpPr txBox="1">
            <a:spLocks/>
          </p:cNvSpPr>
          <p:nvPr/>
        </p:nvSpPr>
        <p:spPr>
          <a:xfrm>
            <a:off x="1956891" y="4203540"/>
            <a:ext cx="8720667" cy="5904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 panose="02000506000000020004" pitchFamily="2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CA90DF-F0A9-D5E1-7B07-F32EE807819A}"/>
              </a:ext>
            </a:extLst>
          </p:cNvPr>
          <p:cNvSpPr txBox="1"/>
          <p:nvPr/>
        </p:nvSpPr>
        <p:spPr>
          <a:xfrm>
            <a:off x="5066418" y="321733"/>
            <a:ext cx="1370119" cy="3008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36576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</a:pPr>
            <a:r>
              <a:rPr lang="en-US" sz="2000" b="1">
                <a:highlight>
                  <a:srgbClr val="FFFF00"/>
                </a:highlight>
              </a:rPr>
              <a:t>Color Theory</a:t>
            </a:r>
            <a:endParaRPr lang="en-US" sz="2000" b="1" dirty="0">
              <a:highlight>
                <a:srgbClr val="FFFF00"/>
              </a:highlight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625F06A-F41E-DADB-CFE1-16F8F02BAF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6" t="10327" r="44788" b="3548"/>
          <a:stretch/>
        </p:blipFill>
        <p:spPr>
          <a:xfrm>
            <a:off x="1487520" y="1395351"/>
            <a:ext cx="2299384" cy="2472834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3CA8BD2-B057-C6BB-CB52-59E238E19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478" y="1165045"/>
            <a:ext cx="6821935" cy="348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69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E717603-30EE-4B25-93CE-B69112ADEA44}"/>
              </a:ext>
            </a:extLst>
          </p:cNvPr>
          <p:cNvGrpSpPr/>
          <p:nvPr/>
        </p:nvGrpSpPr>
        <p:grpSpPr>
          <a:xfrm>
            <a:off x="612510" y="654971"/>
            <a:ext cx="3241675" cy="5095241"/>
            <a:chOff x="4378324" y="927100"/>
            <a:chExt cx="3241675" cy="5095241"/>
          </a:xfrm>
        </p:grpSpPr>
        <p:sp>
          <p:nvSpPr>
            <p:cNvPr id="12" name="Text Box 3">
              <a:extLst>
                <a:ext uri="{FF2B5EF4-FFF2-40B4-BE49-F238E27FC236}">
                  <a16:creationId xmlns:a16="http://schemas.microsoft.com/office/drawing/2014/main" id="{B664D77B-4181-400F-8CE1-5516494CD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325" y="927100"/>
              <a:ext cx="1836738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Ernst &amp; Young LLP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13" name="Text Box 4">
              <a:extLst>
                <a:ext uri="{FF2B5EF4-FFF2-40B4-BE49-F238E27FC236}">
                  <a16:creationId xmlns:a16="http://schemas.microsoft.com/office/drawing/2014/main" id="{1592C594-6E49-46EB-881C-3C750E6BA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324" y="1155507"/>
              <a:ext cx="3241675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+mn-cs"/>
                </a:rPr>
                <a:t>EY</a:t>
              </a: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+mn-cs"/>
                </a:rPr>
                <a:t> </a:t>
              </a: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| Building a better working world</a:t>
              </a:r>
              <a:endParaRPr kumimoji="0" lang="en-GB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15" name="Text Box 5">
              <a:extLst>
                <a:ext uri="{FF2B5EF4-FFF2-40B4-BE49-F238E27FC236}">
                  <a16:creationId xmlns:a16="http://schemas.microsoft.com/office/drawing/2014/main" id="{0EB74253-34E2-443C-A316-355A1E9D2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324" y="1460500"/>
              <a:ext cx="3186811" cy="2862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EY exists to build a better working world, helping to create long-term value for clients, people and society and build trust in the capital markets.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Enabled by data and technology, diverse EY teams in over 150 countries provide trust through assurance and help clients grow, transform and operate.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Working across assurance, consulting, law, strategy, tax and transactions, EY teams ask better questions to find new answers for the complex issues facing our world today.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EY refers to the global organization, and may refer to one or more, of the member firms of Ernst &amp; Young Global Limited, each of which is a separate legal entity. Ernst &amp; Young Global Limited, a UK company limited by guarantee, does not provide services to clients. Information about how EY collects and uses personal data and a description of the rights individuals have under data protection legislation are available via ey.com/privacy. EYG member firms do not practice law where prohibited by local laws. For more information about our organization, please visit ey.com.</a:t>
              </a:r>
            </a:p>
          </p:txBody>
        </p:sp>
        <p:sp>
          <p:nvSpPr>
            <p:cNvPr id="16" name="Text Box 11">
              <a:extLst>
                <a:ext uri="{FF2B5EF4-FFF2-40B4-BE49-F238E27FC236}">
                  <a16:creationId xmlns:a16="http://schemas.microsoft.com/office/drawing/2014/main" id="{B8A653CA-6129-4794-8038-FBDB10983B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325" y="4545013"/>
              <a:ext cx="318681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Ernst &amp; Young LLP is one of the Indian client serving member firms of EYGM Limited. For more information about our organization, please visit www.ey.com/en_in.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Ernst &amp; Young LLP is a Limited Liability Partnership, registered under the Limited Liability Partnership Act, 2008 in India, having its registered office at Ground Floor, Plot No. 67, Institutional Area, Sector - 44, Gurugram - 122 003, Haryana, India.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© 2023 Ernst &amp; Young LLP. Published in India. </a:t>
              </a:r>
              <a:b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</a:b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All Rights Reserved.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This publication contains information in summary form and is therefore intended for general guidance only. It is not intended to be a substitute for detailed research or the exercise of professional judgment. Neither EYGM Limited nor any other member of the global Ernst &amp; Young organization can accept any responsibility for loss occasioned to any person acting or refraining from action as a result of any material in this publication. On any specific matter, reference should be made to the appropriate advisor.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EA5690-6DB0-4FFC-AAEB-BF040BF5401B}"/>
              </a:ext>
            </a:extLst>
          </p:cNvPr>
          <p:cNvGrpSpPr/>
          <p:nvPr/>
        </p:nvGrpSpPr>
        <p:grpSpPr>
          <a:xfrm>
            <a:off x="8067041" y="2037387"/>
            <a:ext cx="3903655" cy="1079090"/>
            <a:chOff x="8067041" y="2037387"/>
            <a:chExt cx="3903655" cy="10790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2A457A-D9C6-4405-AAD1-49B41A33C12A}"/>
                </a:ext>
              </a:extLst>
            </p:cNvPr>
            <p:cNvSpPr/>
            <p:nvPr/>
          </p:nvSpPr>
          <p:spPr>
            <a:xfrm>
              <a:off x="8420207" y="2037387"/>
              <a:ext cx="3550489" cy="107909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00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rPr>
                <a:t>Building a better working world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454FC16-457B-454D-86F4-37023A484242}"/>
                </a:ext>
              </a:extLst>
            </p:cNvPr>
            <p:cNvGrpSpPr/>
            <p:nvPr/>
          </p:nvGrpSpPr>
          <p:grpSpPr>
            <a:xfrm>
              <a:off x="8067041" y="2037387"/>
              <a:ext cx="3827780" cy="1061883"/>
              <a:chOff x="8067040" y="2037387"/>
              <a:chExt cx="3924833" cy="1061883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A467C5D-E708-42F4-9F07-5B92315ADE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7040" y="2037387"/>
                <a:ext cx="3924833" cy="0"/>
              </a:xfrm>
              <a:prstGeom prst="line">
                <a:avLst/>
              </a:prstGeom>
              <a:ln w="9525">
                <a:solidFill>
                  <a:schemeClr val="tx2"/>
                </a:solidFill>
                <a:headEnd type="none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EF14372-E1BB-4D5C-BE33-E2EAF212CA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40" y="3099270"/>
                <a:ext cx="3137433" cy="0"/>
              </a:xfrm>
              <a:prstGeom prst="line">
                <a:avLst/>
              </a:prstGeom>
              <a:ln w="9525">
                <a:solidFill>
                  <a:schemeClr val="tx2"/>
                </a:solidFill>
                <a:headEnd type="none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3A71528-525F-BDEE-7B88-06EA37E2E455}"/>
              </a:ext>
            </a:extLst>
          </p:cNvPr>
          <p:cNvGrpSpPr/>
          <p:nvPr/>
        </p:nvGrpSpPr>
        <p:grpSpPr>
          <a:xfrm>
            <a:off x="618722" y="6126480"/>
            <a:ext cx="2954211" cy="446794"/>
            <a:chOff x="618722" y="6126480"/>
            <a:chExt cx="3244495" cy="490696"/>
          </a:xfrm>
        </p:grpSpPr>
        <p:pic>
          <p:nvPicPr>
            <p:cNvPr id="4" name="Picture 3" descr="A blue and white logo&#10;&#10;Description automatically generated">
              <a:extLst>
                <a:ext uri="{FF2B5EF4-FFF2-40B4-BE49-F238E27FC236}">
                  <a16:creationId xmlns:a16="http://schemas.microsoft.com/office/drawing/2014/main" id="{B19144B4-BEF6-507E-A7B0-AE42C026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2" y="6127576"/>
              <a:ext cx="3237247" cy="489600"/>
            </a:xfrm>
            <a:prstGeom prst="rect">
              <a:avLst/>
            </a:prstGeom>
          </p:spPr>
        </p:pic>
        <p:pic>
          <p:nvPicPr>
            <p:cNvPr id="5" name="Picture 4" descr="A logo of a company&#10;&#10;Description automatically generated with medium confidence">
              <a:extLst>
                <a:ext uri="{FF2B5EF4-FFF2-40B4-BE49-F238E27FC236}">
                  <a16:creationId xmlns:a16="http://schemas.microsoft.com/office/drawing/2014/main" id="{3B8418B5-24D3-7E2B-0A26-BD5EAC2F1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2" y="6126480"/>
              <a:ext cx="3244495" cy="490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2519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IN" dirty="0">
                <a:solidFill>
                  <a:schemeClr val="tx2"/>
                </a:solidFill>
                <a:latin typeface="EYInterstate Light"/>
                <a:cs typeface="Arial"/>
              </a:rPr>
              <a:t>OUR TEAM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6DF6D1-F25A-BD7F-7301-EAB04C33C3EB}"/>
              </a:ext>
            </a:extLst>
          </p:cNvPr>
          <p:cNvSpPr/>
          <p:nvPr/>
        </p:nvSpPr>
        <p:spPr>
          <a:xfrm>
            <a:off x="769938" y="1125538"/>
            <a:ext cx="10945812" cy="5114395"/>
          </a:xfrm>
          <a:prstGeom prst="rect">
            <a:avLst/>
          </a:prstGeom>
          <a:solidFill>
            <a:schemeClr val="tx1">
              <a:lumMod val="75000"/>
              <a:alpha val="5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17A2B-F048-BE55-A84D-B91BC5B4C9E0}"/>
              </a:ext>
            </a:extLst>
          </p:cNvPr>
          <p:cNvSpPr txBox="1"/>
          <p:nvPr/>
        </p:nvSpPr>
        <p:spPr>
          <a:xfrm>
            <a:off x="1071713" y="1198858"/>
            <a:ext cx="610023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b="0" u="none" strike="noStrike" cap="none" dirty="0">
                <a:solidFill>
                  <a:srgbClr val="FFE600"/>
                </a:solidFill>
              </a:rPr>
              <a:t>Team Name: </a:t>
            </a:r>
            <a:r>
              <a:rPr lang="en-GB" dirty="0">
                <a:solidFill>
                  <a:srgbClr val="FFE600"/>
                </a:solidFill>
              </a:rPr>
              <a:t>Binary Nomads</a:t>
            </a:r>
            <a:endParaRPr lang="en-GB" sz="1800" b="0" u="none" strike="noStrike" cap="none" dirty="0">
              <a:solidFill>
                <a:srgbClr val="FFE6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B790E5F-F814-DC01-38D1-12B9746ACC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485083"/>
              </p:ext>
            </p:extLst>
          </p:nvPr>
        </p:nvGraphicFramePr>
        <p:xfrm>
          <a:off x="1071713" y="3617073"/>
          <a:ext cx="1855081" cy="3017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5081">
                  <a:extLst>
                    <a:ext uri="{9D8B030D-6E8A-4147-A177-3AD203B41FA5}">
                      <a16:colId xmlns:a16="http://schemas.microsoft.com/office/drawing/2014/main" val="1043210880"/>
                    </a:ext>
                  </a:extLst>
                </a:gridCol>
              </a:tblGrid>
              <a:tr h="59529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Team Member 1  Name : Sansita Karthikeyan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08000" marR="108000" marT="7620" marB="0" anchor="ctr">
                    <a:lnL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88373"/>
                  </a:ext>
                </a:extLst>
              </a:tr>
              <a:tr h="45577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College name : Shiv Nadar University, Chennai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08000" marR="108000" marT="7620" marB="0" anchor="ctr">
                    <a:lnL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376803"/>
                  </a:ext>
                </a:extLst>
              </a:tr>
              <a:tr h="59529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Contact Detail (phone number) : 9611103839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08000" marR="108000" marT="7620" marB="0" anchor="ctr">
                    <a:lnL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5576118"/>
                  </a:ext>
                </a:extLst>
              </a:tr>
              <a:tr h="59529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Role in Solution Development (please specify) : Colour Theory and Product Analytics</a:t>
                      </a:r>
                    </a:p>
                  </a:txBody>
                  <a:tcPr marL="108000" marR="108000" marT="7620" marB="0" anchor="ctr">
                    <a:lnL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832330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456FA7BD-95B9-3399-F8EF-418AB3A3AF1A}"/>
              </a:ext>
            </a:extLst>
          </p:cNvPr>
          <p:cNvSpPr/>
          <p:nvPr/>
        </p:nvSpPr>
        <p:spPr>
          <a:xfrm>
            <a:off x="1381735" y="2105455"/>
            <a:ext cx="1235039" cy="1197083"/>
          </a:xfrm>
          <a:prstGeom prst="ellipse">
            <a:avLst/>
          </a:prstGeom>
          <a:noFill/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algn="ctr"/>
            <a:endParaRPr lang="en-IN" sz="1200" dirty="0">
              <a:solidFill>
                <a:schemeClr val="bg1"/>
              </a:solidFill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EA63EBE-B43F-3C0D-8107-C625FC8FB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385215"/>
              </p:ext>
            </p:extLst>
          </p:nvPr>
        </p:nvGraphicFramePr>
        <p:xfrm>
          <a:off x="3211533" y="3617073"/>
          <a:ext cx="1855081" cy="29651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5081">
                  <a:extLst>
                    <a:ext uri="{9D8B030D-6E8A-4147-A177-3AD203B41FA5}">
                      <a16:colId xmlns:a16="http://schemas.microsoft.com/office/drawing/2014/main" val="1043210880"/>
                    </a:ext>
                  </a:extLst>
                </a:gridCol>
              </a:tblGrid>
              <a:tr h="59529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Team Member 2 Name : Rupin Ajay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08000" marR="108000" marT="7620" marB="0" anchor="ctr">
                    <a:lnL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88373"/>
                  </a:ext>
                </a:extLst>
              </a:tr>
              <a:tr h="45577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College name:</a:t>
                      </a:r>
                      <a:endParaRPr lang="en-IN" sz="1400" b="0" i="0" u="none" strike="noStrike" noProof="0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lvl="0" algn="l">
                        <a:buNone/>
                      </a:pPr>
                      <a:r>
                        <a:rPr lang="en-IN" sz="1400" b="0" i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Shiv Nadar </a:t>
                      </a:r>
                      <a:endParaRPr lang="en-IN" sz="1400" b="0" i="0" u="none" strike="noStrike" noProof="0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lvl="0" algn="l">
                        <a:buNone/>
                      </a:pPr>
                      <a:r>
                        <a:rPr lang="en-IN" sz="1400" b="0" i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University, Chennai</a:t>
                      </a:r>
                      <a:endParaRPr lang="en-IN" sz="1400" b="0" i="0" u="none" strike="noStrike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08000" marR="108000" marT="7620" marB="0" anchor="ctr">
                    <a:lnL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376803"/>
                  </a:ext>
                </a:extLst>
              </a:tr>
              <a:tr h="59529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Contact Detail (phone number) : 8248863436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08000" marR="108000" marT="7620" marB="0" anchor="ctr">
                    <a:lnL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5576118"/>
                  </a:ext>
                </a:extLst>
              </a:tr>
              <a:tr h="59529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Role in Solution Development (please specify) : Dynamic Pricing, UI and Virtual Try-on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08000" marR="108000" marT="7620" marB="0" anchor="ctr">
                    <a:lnL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8323308"/>
                  </a:ext>
                </a:extLst>
              </a:tr>
            </a:tbl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B6B96390-4E05-BAF0-A1C0-28BE2E8EA33F}"/>
              </a:ext>
            </a:extLst>
          </p:cNvPr>
          <p:cNvSpPr/>
          <p:nvPr/>
        </p:nvSpPr>
        <p:spPr>
          <a:xfrm>
            <a:off x="3521555" y="2105455"/>
            <a:ext cx="1235039" cy="1197083"/>
          </a:xfrm>
          <a:prstGeom prst="ellipse">
            <a:avLst/>
          </a:prstGeom>
          <a:noFill/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Team Member 2 pic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93221E9-D5AB-602D-2F98-4A06D6EA4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382611"/>
              </p:ext>
            </p:extLst>
          </p:nvPr>
        </p:nvGraphicFramePr>
        <p:xfrm>
          <a:off x="5351353" y="3617073"/>
          <a:ext cx="1855081" cy="2804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5081">
                  <a:extLst>
                    <a:ext uri="{9D8B030D-6E8A-4147-A177-3AD203B41FA5}">
                      <a16:colId xmlns:a16="http://schemas.microsoft.com/office/drawing/2014/main" val="1043210880"/>
                    </a:ext>
                  </a:extLst>
                </a:gridCol>
              </a:tblGrid>
              <a:tr h="59529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Team Member 3  Name : Akhila Rayala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08000" marR="108000" marT="7620" marB="0" anchor="ctr">
                    <a:lnL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88373"/>
                  </a:ext>
                </a:extLst>
              </a:tr>
              <a:tr h="45577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College name: </a:t>
                      </a:r>
                      <a:r>
                        <a:rPr lang="en-IN" sz="1400" b="0" i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Shiv Nadar </a:t>
                      </a:r>
                      <a:endParaRPr lang="en-IN" sz="1400" b="0" i="0" u="none" strike="noStrike" noProof="0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lvl="0" algn="l">
                        <a:buNone/>
                      </a:pPr>
                      <a:r>
                        <a:rPr lang="en-IN" sz="1400" b="0" i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University, Chennai</a:t>
                      </a:r>
                      <a:endParaRPr lang="en-IN" sz="1400" b="0" i="0" u="none" strike="noStrike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08000" marR="108000" marT="7620" marB="0" anchor="ctr">
                    <a:lnL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376803"/>
                  </a:ext>
                </a:extLst>
              </a:tr>
              <a:tr h="59529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Contact Detail (phone number) : 9100909103  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08000" marR="108000" marT="7620" marB="0" anchor="ctr">
                    <a:lnL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5576118"/>
                  </a:ext>
                </a:extLst>
              </a:tr>
              <a:tr h="59529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Role in Solution Development (please specify) : Virtual Try-on and Colour Theory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08000" marR="108000" marT="7620" marB="0" anchor="ctr">
                    <a:lnL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8323308"/>
                  </a:ext>
                </a:extLst>
              </a:tr>
            </a:tbl>
          </a:graphicData>
        </a:graphic>
      </p:graphicFrame>
      <p:sp>
        <p:nvSpPr>
          <p:cNvPr id="22" name="Oval 21">
            <a:extLst>
              <a:ext uri="{FF2B5EF4-FFF2-40B4-BE49-F238E27FC236}">
                <a16:creationId xmlns:a16="http://schemas.microsoft.com/office/drawing/2014/main" id="{E4F7997F-3409-60F5-0D31-AC48E48DBF06}"/>
              </a:ext>
            </a:extLst>
          </p:cNvPr>
          <p:cNvSpPr/>
          <p:nvPr/>
        </p:nvSpPr>
        <p:spPr>
          <a:xfrm>
            <a:off x="5661375" y="2105455"/>
            <a:ext cx="1235039" cy="1197083"/>
          </a:xfrm>
          <a:prstGeom prst="ellipse">
            <a:avLst/>
          </a:prstGeom>
          <a:noFill/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Team Member 3 pic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2877848-9086-DBDA-E788-B1F2219B3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485450"/>
              </p:ext>
            </p:extLst>
          </p:nvPr>
        </p:nvGraphicFramePr>
        <p:xfrm>
          <a:off x="7491173" y="3617073"/>
          <a:ext cx="1855081" cy="29651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5081">
                  <a:extLst>
                    <a:ext uri="{9D8B030D-6E8A-4147-A177-3AD203B41FA5}">
                      <a16:colId xmlns:a16="http://schemas.microsoft.com/office/drawing/2014/main" val="1043210880"/>
                    </a:ext>
                  </a:extLst>
                </a:gridCol>
              </a:tblGrid>
              <a:tr h="59529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Team Member 4  Name : Sanjay P N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08000" marR="108000" marT="7620" marB="0" anchor="ctr">
                    <a:lnL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88373"/>
                  </a:ext>
                </a:extLst>
              </a:tr>
              <a:tr h="45577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College name: </a:t>
                      </a:r>
                      <a:r>
                        <a:rPr lang="en-IN" sz="1400" b="0" i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Shiv Nadar </a:t>
                      </a:r>
                      <a:endParaRPr lang="en-IN" sz="1400" b="0" i="0" u="none" strike="noStrike" noProof="0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lvl="0" algn="l">
                        <a:buNone/>
                      </a:pPr>
                      <a:r>
                        <a:rPr lang="en-IN" sz="1400" b="0" i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University, Chennai</a:t>
                      </a:r>
                      <a:endParaRPr lang="en-IN" sz="1400" b="0" i="0" u="none" strike="noStrike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08000" marR="108000" marT="7620" marB="0" anchor="ctr">
                    <a:lnL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376803"/>
                  </a:ext>
                </a:extLst>
              </a:tr>
              <a:tr h="59529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Contact Detail (phone number) : 7093940853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08000" marR="108000" marT="7620" marB="0" anchor="ctr">
                    <a:lnL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5576118"/>
                  </a:ext>
                </a:extLst>
              </a:tr>
              <a:tr h="59529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Role in Solution Development (please specify) : Virtual Try-on and Product Analytics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08000" marR="108000" marT="7620" marB="0" anchor="ctr">
                    <a:lnL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83233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713B369C-19E3-7BE2-7DE2-2B305FB72D6C}"/>
              </a:ext>
            </a:extLst>
          </p:cNvPr>
          <p:cNvSpPr/>
          <p:nvPr/>
        </p:nvSpPr>
        <p:spPr>
          <a:xfrm>
            <a:off x="7801195" y="2105455"/>
            <a:ext cx="1235039" cy="1197083"/>
          </a:xfrm>
          <a:prstGeom prst="ellipse">
            <a:avLst/>
          </a:prstGeom>
          <a:noFill/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Team Member 4 pic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900314B-CDB9-2185-737C-EC5FED4B3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763548"/>
              </p:ext>
            </p:extLst>
          </p:nvPr>
        </p:nvGraphicFramePr>
        <p:xfrm>
          <a:off x="9508927" y="3617073"/>
          <a:ext cx="1855081" cy="2804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5081">
                  <a:extLst>
                    <a:ext uri="{9D8B030D-6E8A-4147-A177-3AD203B41FA5}">
                      <a16:colId xmlns:a16="http://schemas.microsoft.com/office/drawing/2014/main" val="1043210880"/>
                    </a:ext>
                  </a:extLst>
                </a:gridCol>
              </a:tblGrid>
              <a:tr h="59529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Team Member 5  Name : Rohith Jeevanantham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08000" marR="108000" marT="7620" marB="0" anchor="ctr">
                    <a:lnL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88373"/>
                  </a:ext>
                </a:extLst>
              </a:tr>
              <a:tr h="45577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College name: </a:t>
                      </a:r>
                      <a:r>
                        <a:rPr lang="en-IN" sz="1400" b="0" i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Shiv Nadar </a:t>
                      </a:r>
                      <a:endParaRPr lang="en-IN" sz="1400" b="0" i="0" u="none" strike="noStrike" noProof="0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lvl="0" algn="l">
                        <a:buNone/>
                      </a:pPr>
                      <a:r>
                        <a:rPr lang="en-IN" sz="1400" b="0" i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University, Chennai</a:t>
                      </a:r>
                      <a:endParaRPr lang="en-IN" sz="1400" b="0" i="0" u="none" strike="noStrike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08000" marR="108000" marT="7620" marB="0" anchor="ctr">
                    <a:lnL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376803"/>
                  </a:ext>
                </a:extLst>
              </a:tr>
              <a:tr h="59529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Contact Detail (phone number) : 8248786510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08000" marR="108000" marT="7620" marB="0" anchor="ctr">
                    <a:lnL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5576118"/>
                  </a:ext>
                </a:extLst>
              </a:tr>
              <a:tr h="59529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Role in Solution Development (please specify) : Dynamic pricing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08000" marR="108000" marT="7620" marB="0" anchor="ctr">
                    <a:lnL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83233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730B224-D909-C061-E835-E34CF9C5C848}"/>
              </a:ext>
            </a:extLst>
          </p:cNvPr>
          <p:cNvSpPr txBox="1"/>
          <p:nvPr/>
        </p:nvSpPr>
        <p:spPr>
          <a:xfrm>
            <a:off x="1071713" y="1554399"/>
            <a:ext cx="808790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b="0" u="none" strike="noStrike" cap="none" dirty="0">
                <a:solidFill>
                  <a:srgbClr val="FFE600"/>
                </a:solidFill>
              </a:rPr>
              <a:t>Problem Statement :</a:t>
            </a:r>
            <a:r>
              <a:rPr lang="en-GB" dirty="0">
                <a:solidFill>
                  <a:srgbClr val="FFE600"/>
                </a:solidFill>
              </a:rPr>
              <a:t> </a:t>
            </a:r>
            <a:r>
              <a:rPr lang="en-US" sz="1400" dirty="0">
                <a:solidFill>
                  <a:schemeClr val="tx2"/>
                </a:solidFill>
                <a:ea typeface="+mn-lt"/>
                <a:cs typeface="+mn-lt"/>
              </a:rPr>
              <a:t>Enhancing Retail Experiences with Generative AI</a:t>
            </a:r>
            <a:endParaRPr lang="en-GB" sz="1800" b="0" u="none" strike="noStrike" cap="none" dirty="0">
              <a:solidFill>
                <a:schemeClr val="tx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8" name="Picture 7" descr="A person in a red shirt&#10;&#10;Description automatically generated">
            <a:extLst>
              <a:ext uri="{FF2B5EF4-FFF2-40B4-BE49-F238E27FC236}">
                <a16:creationId xmlns:a16="http://schemas.microsoft.com/office/drawing/2014/main" id="{14EE2C9F-5B3C-4677-877E-2BB3358D1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35" y="2089596"/>
            <a:ext cx="1272511" cy="1272511"/>
          </a:xfrm>
          <a:prstGeom prst="rect">
            <a:avLst/>
          </a:prstGeom>
        </p:spPr>
      </p:pic>
      <p:pic>
        <p:nvPicPr>
          <p:cNvPr id="13" name="Picture 1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3922B70-D1CF-C809-BC80-BA2DC8720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64" y="2057695"/>
            <a:ext cx="1282396" cy="13044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FB5F2C-14E4-E8C3-A971-5EF3E46B1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1375" y="2075260"/>
            <a:ext cx="1282396" cy="1328850"/>
          </a:xfrm>
          <a:prstGeom prst="rect">
            <a:avLst/>
          </a:prstGeom>
        </p:spPr>
      </p:pic>
      <p:pic>
        <p:nvPicPr>
          <p:cNvPr id="28" name="Picture 27" descr="A person in a black shirt&#10;&#10;Description automatically generated">
            <a:extLst>
              <a:ext uri="{FF2B5EF4-FFF2-40B4-BE49-F238E27FC236}">
                <a16:creationId xmlns:a16="http://schemas.microsoft.com/office/drawing/2014/main" id="{11455062-68C2-A262-AD55-CD7F65878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029" y="2057695"/>
            <a:ext cx="1362425" cy="1304412"/>
          </a:xfrm>
          <a:prstGeom prst="rect">
            <a:avLst/>
          </a:prstGeom>
        </p:spPr>
      </p:pic>
      <p:pic>
        <p:nvPicPr>
          <p:cNvPr id="30" name="Picture 2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80C66D8-1FDD-51E1-7DB4-683B5F1A55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20" y="2074455"/>
            <a:ext cx="1272468" cy="124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6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IN" b="1" dirty="0">
                <a:solidFill>
                  <a:schemeClr val="bg2"/>
                </a:solidFill>
                <a:highlight>
                  <a:srgbClr val="FFFF00"/>
                </a:highlight>
                <a:latin typeface="EYInterstate Light"/>
                <a:cs typeface="Arial"/>
              </a:rPr>
              <a:t>Executive Summary</a:t>
            </a:r>
            <a:r>
              <a:rPr lang="en-IN" dirty="0">
                <a:solidFill>
                  <a:schemeClr val="bg2"/>
                </a:solidFill>
                <a:latin typeface="EYInterstate Light"/>
                <a:cs typeface="Arial"/>
              </a:rPr>
              <a:t> </a:t>
            </a:r>
            <a:endParaRPr lang="en-IN">
              <a:solidFill>
                <a:schemeClr val="bg2"/>
              </a:solidFill>
              <a:latin typeface="EYInterstate Light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6DF6D1-F25A-BD7F-7301-EAB04C33C3EB}"/>
              </a:ext>
            </a:extLst>
          </p:cNvPr>
          <p:cNvSpPr/>
          <p:nvPr/>
        </p:nvSpPr>
        <p:spPr>
          <a:xfrm>
            <a:off x="769938" y="1125538"/>
            <a:ext cx="6543585" cy="5114395"/>
          </a:xfrm>
          <a:prstGeom prst="rect">
            <a:avLst/>
          </a:prstGeom>
          <a:solidFill>
            <a:schemeClr val="tx1">
              <a:lumMod val="75000"/>
              <a:alpha val="5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r>
              <a:rPr lang="en-US" sz="2000" b="1" i="0" dirty="0">
                <a:solidFill>
                  <a:schemeClr val="tx2"/>
                </a:solidFill>
                <a:effectLst/>
                <a:latin typeface="Söhne"/>
              </a:rPr>
              <a:t>Revolutionizing Retail with Cutting-Edge Technology</a:t>
            </a:r>
            <a:r>
              <a:rPr lang="en-US" sz="2000" dirty="0">
                <a:solidFill>
                  <a:schemeClr val="tx2"/>
                </a:solidFill>
                <a:latin typeface="Söhne"/>
              </a:rPr>
              <a:t> </a:t>
            </a:r>
            <a:endParaRPr lang="en-US" sz="2000" b="0" i="0" dirty="0">
              <a:solidFill>
                <a:schemeClr val="tx2"/>
              </a:solidFill>
              <a:effectLst/>
              <a:latin typeface="Söhne"/>
            </a:endParaRPr>
          </a:p>
          <a:p>
            <a:endParaRPr lang="en-US" sz="2000" dirty="0">
              <a:solidFill>
                <a:schemeClr val="tx2"/>
              </a:solidFill>
              <a:latin typeface="Söhne"/>
            </a:endParaRPr>
          </a:p>
          <a:p>
            <a:pPr algn="just"/>
            <a:r>
              <a:rPr lang="en-US" sz="2000" b="0" i="0" dirty="0">
                <a:solidFill>
                  <a:srgbClr val="ECECF1"/>
                </a:solidFill>
                <a:effectLst/>
                <a:ea typeface="+mn-lt"/>
                <a:cs typeface="+mn-lt"/>
              </a:rPr>
              <a:t>In the realm of virtual try-ons, OpenCV</a:t>
            </a:r>
            <a:r>
              <a:rPr lang="en-US" sz="2000" dirty="0">
                <a:solidFill>
                  <a:srgbClr val="ECECF1"/>
                </a:solidFill>
                <a:ea typeface="+mn-lt"/>
                <a:cs typeface="+mn-lt"/>
              </a:rPr>
              <a:t>, Haar-Cascades</a:t>
            </a:r>
            <a:r>
              <a:rPr lang="en-US" sz="2000" b="0" i="0" dirty="0">
                <a:solidFill>
                  <a:srgbClr val="ECECF1"/>
                </a:solidFill>
                <a:effectLst/>
                <a:ea typeface="+mn-lt"/>
                <a:cs typeface="+mn-lt"/>
              </a:rPr>
              <a:t> and NumPy </a:t>
            </a:r>
            <a:r>
              <a:rPr lang="en-US" sz="2000" dirty="0">
                <a:solidFill>
                  <a:srgbClr val="ECECF1"/>
                </a:solidFill>
                <a:ea typeface="+mn-lt"/>
                <a:cs typeface="+mn-lt"/>
              </a:rPr>
              <a:t>collaborate </a:t>
            </a:r>
            <a:r>
              <a:rPr lang="en-US" sz="2000" b="0" i="0" dirty="0">
                <a:solidFill>
                  <a:srgbClr val="ECECF1"/>
                </a:solidFill>
                <a:effectLst/>
                <a:ea typeface="+mn-lt"/>
                <a:cs typeface="+mn-lt"/>
              </a:rPr>
              <a:t>to </a:t>
            </a:r>
            <a:r>
              <a:rPr lang="en-US" sz="2000" dirty="0">
                <a:solidFill>
                  <a:srgbClr val="ECECF1"/>
                </a:solidFill>
                <a:ea typeface="+mn-lt"/>
                <a:cs typeface="+mn-lt"/>
              </a:rPr>
              <a:t>ensure accurate virtual product trials using </a:t>
            </a:r>
            <a:r>
              <a:rPr lang="en-US" sz="2000" b="0" i="0" dirty="0">
                <a:solidFill>
                  <a:srgbClr val="ECECF1"/>
                </a:solidFill>
                <a:effectLst/>
                <a:ea typeface="+mn-lt"/>
                <a:cs typeface="+mn-lt"/>
              </a:rPr>
              <a:t>computer vision and numerical computing. </a:t>
            </a:r>
            <a:r>
              <a:rPr lang="en-US" sz="2000" dirty="0">
                <a:solidFill>
                  <a:srgbClr val="ECECF1"/>
                </a:solidFill>
                <a:ea typeface="+mn-lt"/>
                <a:cs typeface="+mn-lt"/>
              </a:rPr>
              <a:t>Dynamic </a:t>
            </a:r>
            <a:r>
              <a:rPr lang="en-US" sz="2000" b="0" i="0" dirty="0">
                <a:solidFill>
                  <a:srgbClr val="ECECF1"/>
                </a:solidFill>
                <a:effectLst/>
                <a:ea typeface="+mn-lt"/>
                <a:cs typeface="+mn-lt"/>
              </a:rPr>
              <a:t>pricing, </a:t>
            </a:r>
            <a:r>
              <a:rPr lang="en-US" sz="2000" dirty="0">
                <a:solidFill>
                  <a:srgbClr val="ECECF1"/>
                </a:solidFill>
                <a:ea typeface="+mn-lt"/>
                <a:cs typeface="+mn-lt"/>
              </a:rPr>
              <a:t>powered </a:t>
            </a:r>
            <a:r>
              <a:rPr lang="en-US" sz="2000" b="0" i="0" dirty="0">
                <a:solidFill>
                  <a:srgbClr val="ECECF1"/>
                </a:solidFill>
                <a:effectLst/>
                <a:ea typeface="+mn-lt"/>
                <a:cs typeface="+mn-lt"/>
              </a:rPr>
              <a:t>by Python and object-oriented programming, </a:t>
            </a:r>
            <a:r>
              <a:rPr lang="en-US" sz="2000" dirty="0">
                <a:solidFill>
                  <a:srgbClr val="ECECF1"/>
                </a:solidFill>
                <a:ea typeface="+mn-lt"/>
                <a:cs typeface="+mn-lt"/>
              </a:rPr>
              <a:t>enables </a:t>
            </a:r>
            <a:r>
              <a:rPr lang="en-US" sz="2000" b="0" i="0" dirty="0">
                <a:solidFill>
                  <a:srgbClr val="ECECF1"/>
                </a:solidFill>
                <a:effectLst/>
                <a:ea typeface="+mn-lt"/>
                <a:cs typeface="+mn-lt"/>
              </a:rPr>
              <a:t>real-time adjustments</a:t>
            </a:r>
            <a:r>
              <a:rPr lang="en-US" sz="2000" dirty="0">
                <a:solidFill>
                  <a:srgbClr val="ECECF1"/>
                </a:solidFill>
                <a:ea typeface="+mn-lt"/>
                <a:cs typeface="+mn-lt"/>
              </a:rPr>
              <a:t> for </a:t>
            </a:r>
            <a:r>
              <a:rPr lang="en-US" sz="2000" b="0" i="0" dirty="0">
                <a:solidFill>
                  <a:srgbClr val="ECECF1"/>
                </a:solidFill>
                <a:effectLst/>
                <a:ea typeface="+mn-lt"/>
                <a:cs typeface="+mn-lt"/>
              </a:rPr>
              <a:t>competitive positioning. </a:t>
            </a:r>
            <a:r>
              <a:rPr lang="en-US" sz="2000" dirty="0">
                <a:solidFill>
                  <a:srgbClr val="ECECF1"/>
                </a:solidFill>
                <a:ea typeface="+mn-lt"/>
                <a:cs typeface="+mn-lt"/>
              </a:rPr>
              <a:t>This tech </a:t>
            </a:r>
            <a:r>
              <a:rPr lang="en-US" sz="2000" b="0" i="0" dirty="0">
                <a:solidFill>
                  <a:srgbClr val="ECECF1"/>
                </a:solidFill>
                <a:effectLst/>
                <a:ea typeface="+mn-lt"/>
                <a:cs typeface="+mn-lt"/>
              </a:rPr>
              <a:t>synergy promises a transformative retail landscape—personalized color palette recommendations driven by generative AI</a:t>
            </a:r>
            <a:r>
              <a:rPr lang="en-US" sz="2000" dirty="0">
                <a:solidFill>
                  <a:srgbClr val="ECECF1"/>
                </a:solidFill>
                <a:ea typeface="+mn-lt"/>
                <a:cs typeface="+mn-lt"/>
              </a:rPr>
              <a:t> enhance </a:t>
            </a:r>
            <a:r>
              <a:rPr lang="en-US" sz="2000" b="0" i="0" dirty="0">
                <a:solidFill>
                  <a:srgbClr val="ECECF1"/>
                </a:solidFill>
                <a:effectLst/>
                <a:ea typeface="+mn-lt"/>
                <a:cs typeface="+mn-lt"/>
              </a:rPr>
              <a:t>shopping journeys</a:t>
            </a:r>
            <a:r>
              <a:rPr lang="en-US" sz="2000" dirty="0">
                <a:solidFill>
                  <a:srgbClr val="ECECF1"/>
                </a:solidFill>
                <a:ea typeface="+mn-lt"/>
                <a:cs typeface="+mn-lt"/>
              </a:rPr>
              <a:t>, optimizing </a:t>
            </a:r>
            <a:r>
              <a:rPr lang="en-US" sz="2000" b="0" i="0" dirty="0">
                <a:solidFill>
                  <a:srgbClr val="ECECF1"/>
                </a:solidFill>
                <a:effectLst/>
                <a:ea typeface="+mn-lt"/>
                <a:cs typeface="+mn-lt"/>
              </a:rPr>
              <a:t>inventory and pricing dynamics for retail success.</a:t>
            </a:r>
            <a:endParaRPr lang="en-US" dirty="0">
              <a:ea typeface="+mn-lt"/>
              <a:cs typeface="+mn-lt"/>
            </a:endParaRPr>
          </a:p>
          <a:p>
            <a:pPr algn="just"/>
            <a:br>
              <a:rPr lang="en-US" dirty="0"/>
            </a:br>
            <a:endParaRPr lang="en-US" dirty="0"/>
          </a:p>
          <a:p>
            <a:pPr algn="just"/>
            <a:endParaRPr lang="en-US" sz="2000" dirty="0">
              <a:solidFill>
                <a:srgbClr val="ECECF1"/>
              </a:solidFill>
              <a:latin typeface="Söhne"/>
            </a:endParaRPr>
          </a:p>
        </p:txBody>
      </p:sp>
      <p:pic>
        <p:nvPicPr>
          <p:cNvPr id="3" name="Picture 2" descr="Ecommerce Outsourcing: Get Back to What’s Important in Your Business">
            <a:extLst>
              <a:ext uri="{FF2B5EF4-FFF2-40B4-BE49-F238E27FC236}">
                <a16:creationId xmlns:a16="http://schemas.microsoft.com/office/drawing/2014/main" id="{491C6335-3EA9-32E4-FC28-01DE3544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493" y="1944714"/>
            <a:ext cx="4452443" cy="296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9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IN">
                <a:solidFill>
                  <a:schemeClr val="bg2"/>
                </a:solidFill>
                <a:highlight>
                  <a:srgbClr val="FFFF00"/>
                </a:highlight>
                <a:latin typeface="EYInterstate Light"/>
                <a:cs typeface="Arial"/>
              </a:rPr>
              <a:t> </a:t>
            </a:r>
            <a:r>
              <a:rPr lang="en-IN" dirty="0">
                <a:solidFill>
                  <a:schemeClr val="bg2"/>
                </a:solidFill>
                <a:highlight>
                  <a:srgbClr val="FFFF00"/>
                </a:highlight>
                <a:latin typeface="EYInterstate Light"/>
                <a:cs typeface="Arial"/>
              </a:rPr>
              <a:t>Solution</a:t>
            </a:r>
            <a:r>
              <a:rPr lang="en-IN">
                <a:solidFill>
                  <a:schemeClr val="bg2"/>
                </a:solidFill>
                <a:highlight>
                  <a:srgbClr val="FFFF00"/>
                </a:highlight>
                <a:latin typeface="EYInterstate Light"/>
                <a:cs typeface="Arial"/>
              </a:rPr>
              <a:t> 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6DF6D1-F25A-BD7F-7301-EAB04C33C3EB}"/>
              </a:ext>
            </a:extLst>
          </p:cNvPr>
          <p:cNvSpPr/>
          <p:nvPr/>
        </p:nvSpPr>
        <p:spPr>
          <a:xfrm>
            <a:off x="858944" y="1032084"/>
            <a:ext cx="10945812" cy="5114395"/>
          </a:xfrm>
          <a:prstGeom prst="rect">
            <a:avLst/>
          </a:prstGeom>
          <a:solidFill>
            <a:schemeClr val="tx1">
              <a:lumMod val="75000"/>
              <a:alpha val="5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b="1" i="0" u="none" strike="noStrike" cap="none" normalizeH="0" baseline="0" dirty="0">
              <a:ln>
                <a:noFill/>
              </a:ln>
              <a:solidFill>
                <a:srgbClr val="ECECF1"/>
              </a:solidFill>
              <a:effectLst/>
              <a:latin typeface="Söhne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20B0604020202020204" pitchFamily="34" charset="0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Söhne"/>
              </a:rPr>
              <a:t>Mission: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 Transforming Online Shopping Experience</a:t>
            </a:r>
            <a:endParaRPr lang="en-US" altLang="en-US" b="0" i="0" u="none" strike="noStrike" cap="none" normalizeH="0" baseline="0" dirty="0">
              <a:ln>
                <a:noFill/>
              </a:ln>
              <a:solidFill>
                <a:srgbClr val="ECECF1"/>
              </a:solidFill>
              <a:effectLst/>
              <a:latin typeface="Söhne"/>
            </a:endParaRPr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Wingdings" panose="020B0604020202020204" pitchFamily="34" charset="0"/>
              <a:buChar char="Ø"/>
            </a:pPr>
            <a:endParaRPr lang="en-US" altLang="en-US" dirty="0">
              <a:solidFill>
                <a:srgbClr val="ECECF1"/>
              </a:solidFill>
              <a:latin typeface="Söhne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20B0604020202020204" pitchFamily="34" charset="0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Söhne"/>
              </a:rPr>
              <a:t>User-Centric Design: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 Crafting Seamless Interfaces and a Robust Backend Solution for Fashion Retail</a:t>
            </a:r>
            <a:endParaRPr lang="en-US" altLang="en-US" b="0" i="0" u="none" strike="noStrike" cap="none" normalizeH="0" baseline="0" dirty="0">
              <a:ln>
                <a:noFill/>
              </a:ln>
              <a:solidFill>
                <a:srgbClr val="ECECF1"/>
              </a:solidFill>
              <a:effectLst/>
              <a:latin typeface="Söhne"/>
            </a:endParaRPr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Wingdings" panose="020B0604020202020204" pitchFamily="34" charset="0"/>
              <a:buChar char="Ø"/>
            </a:pPr>
            <a:endParaRPr lang="en-US" altLang="en-US" dirty="0">
              <a:solidFill>
                <a:srgbClr val="ECECF1"/>
              </a:solidFill>
              <a:latin typeface="Söhne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20B0604020202020204" pitchFamily="34" charset="0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Söhne"/>
              </a:rPr>
              <a:t>Immersive Shopping Vision: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 Redefining the Experience for All Ages in the Online Fashion Industry.</a:t>
            </a:r>
            <a:endParaRPr lang="en-US" altLang="en-US" b="0" i="0" u="none" strike="noStrike" cap="none" normalizeH="0" baseline="0" dirty="0">
              <a:ln>
                <a:noFill/>
              </a:ln>
              <a:solidFill>
                <a:srgbClr val="ECECF1"/>
              </a:solidFill>
              <a:effectLst/>
              <a:latin typeface="Söhne"/>
            </a:endParaRPr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Wingdings" panose="020B0604020202020204" pitchFamily="34" charset="0"/>
              <a:buChar char="Ø"/>
            </a:pPr>
            <a:endParaRPr lang="en-US" altLang="en-US" dirty="0">
              <a:solidFill>
                <a:srgbClr val="ECECF1"/>
              </a:solidFill>
              <a:latin typeface="Söhne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20B0604020202020204" pitchFamily="34" charset="0"/>
              <a:buChar char="Ø"/>
            </a:pPr>
            <a:r>
              <a:rPr lang="en-US" altLang="en-US" b="1" dirty="0">
                <a:solidFill>
                  <a:schemeClr val="tx2"/>
                </a:solidFill>
                <a:latin typeface="Söhne"/>
              </a:rPr>
              <a:t>Provided Features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Söhne"/>
              </a:rPr>
              <a:t>: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n-US" altLang="en-US" dirty="0">
                <a:solidFill>
                  <a:srgbClr val="ECECF1"/>
                </a:solidFill>
                <a:latin typeface="Söhne"/>
              </a:rPr>
              <a:t>Virtual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 try-ons with users get to trail dresses using their camera</a:t>
            </a:r>
            <a:endParaRPr lang="en-US" altLang="en-US" b="0" i="0" u="none" strike="noStrike" cap="none" normalizeH="0" baseline="0" dirty="0">
              <a:ln>
                <a:noFill/>
              </a:ln>
              <a:solidFill>
                <a:srgbClr val="ECECF1"/>
              </a:solidFill>
              <a:effectLst/>
              <a:latin typeface="Söhne"/>
            </a:endParaRPr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Wingdings" panose="020B0604020202020204" pitchFamily="34" charset="0"/>
              <a:buChar char="Ø"/>
            </a:pPr>
            <a:endParaRPr lang="en-US" altLang="en-US" dirty="0">
              <a:solidFill>
                <a:srgbClr val="ECECF1"/>
              </a:solidFill>
              <a:latin typeface="Söhne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20B0604020202020204" pitchFamily="34" charset="0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Söhne"/>
              </a:rPr>
              <a:t>Dynamic Pricing Mastery: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 Real-Time Wizardry with Python and OOP for Competitive Retail</a:t>
            </a:r>
            <a:endParaRPr lang="en-US" altLang="en-US" b="0" i="0" u="none" strike="noStrike" cap="none" normalizeH="0" baseline="0" dirty="0">
              <a:ln>
                <a:noFill/>
              </a:ln>
              <a:solidFill>
                <a:srgbClr val="ECECF1"/>
              </a:solidFill>
              <a:effectLst/>
              <a:latin typeface="Söhne"/>
            </a:endParaRPr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Wingdings" panose="020B0604020202020204" pitchFamily="34" charset="0"/>
              <a:buChar char="Ø"/>
            </a:pPr>
            <a:endParaRPr lang="en-US" altLang="en-US" dirty="0">
              <a:solidFill>
                <a:srgbClr val="ECECF1"/>
              </a:solidFill>
              <a:latin typeface="Söhne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20B0604020202020204" pitchFamily="34" charset="0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Söhne"/>
              </a:rPr>
              <a:t>AI Color Palette Magic: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Söhne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Tailored Recommendations for Every Skin Tone in the Fashion Retail Sector.</a:t>
            </a:r>
            <a:endParaRPr lang="en-US" altLang="en-US" b="0" i="0" u="none" strike="noStrike" cap="none" normalizeH="0" baseline="0" dirty="0">
              <a:ln>
                <a:noFill/>
              </a:ln>
              <a:solidFill>
                <a:srgbClr val="ECECF1"/>
              </a:solidFill>
              <a:effectLst/>
              <a:latin typeface="Söhne"/>
            </a:endParaRPr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Wingdings" panose="020B0604020202020204" pitchFamily="34" charset="0"/>
              <a:buChar char="Ø"/>
            </a:pPr>
            <a:endParaRPr lang="en-US" altLang="en-US" dirty="0">
              <a:solidFill>
                <a:srgbClr val="ECECF1"/>
              </a:solidFill>
              <a:latin typeface="Söhne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20B0604020202020204" pitchFamily="34" charset="0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Söhne"/>
              </a:rPr>
              <a:t>Inclusive Access: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 Making Online Fashion an Adventure for All Ages in the Retail Landscape</a:t>
            </a:r>
            <a:endParaRPr lang="en-US" altLang="en-US" b="0" i="0" u="none" strike="noStrike" cap="none" normalizeH="0" baseline="0" dirty="0">
              <a:ln>
                <a:noFill/>
              </a:ln>
              <a:solidFill>
                <a:srgbClr val="ECECF1"/>
              </a:solidFill>
              <a:effectLst/>
              <a:latin typeface="Söhne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886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6DF6D1-F25A-BD7F-7301-EAB04C33C3EB}"/>
              </a:ext>
            </a:extLst>
          </p:cNvPr>
          <p:cNvSpPr/>
          <p:nvPr/>
        </p:nvSpPr>
        <p:spPr>
          <a:xfrm>
            <a:off x="817827" y="1223861"/>
            <a:ext cx="10945812" cy="5114395"/>
          </a:xfrm>
          <a:prstGeom prst="rect">
            <a:avLst/>
          </a:prstGeom>
          <a:solidFill>
            <a:schemeClr val="tx1">
              <a:lumMod val="75000"/>
              <a:alpha val="5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marL="434340" lvl="0" indent="-285750" rtl="0">
              <a:buFont typeface="Wingdings"/>
              <a:buChar char="Ø"/>
            </a:pPr>
            <a:endParaRPr lang="en-US" sz="1400" dirty="0">
              <a:solidFill>
                <a:srgbClr val="D1D5DB"/>
              </a:solidFill>
              <a:latin typeface="Inter Light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3EC2F-9E1D-C170-AF52-DA82F0B063FA}"/>
              </a:ext>
            </a:extLst>
          </p:cNvPr>
          <p:cNvSpPr txBox="1"/>
          <p:nvPr/>
        </p:nvSpPr>
        <p:spPr>
          <a:xfrm>
            <a:off x="817827" y="466331"/>
            <a:ext cx="10688373" cy="7717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E600"/>
              </a:buClr>
              <a:buSzPct val="70000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highlight>
                  <a:srgbClr val="FFFF00"/>
                </a:highlight>
                <a:uLnTx/>
                <a:uFillTx/>
                <a:latin typeface="EYInterstate Light"/>
                <a:ea typeface="+mj-ea"/>
                <a:cs typeface="Arial"/>
              </a:rPr>
              <a:t>ARCHITECTURE</a:t>
            </a:r>
            <a:r>
              <a:rPr lang="en-US" sz="2000" b="1" dirty="0">
                <a:solidFill>
                  <a:schemeClr val="bg2"/>
                </a:solidFill>
                <a:highlight>
                  <a:srgbClr val="FFFF00"/>
                </a:highlight>
                <a:latin typeface="EYInterstate Light"/>
                <a:ea typeface="+mj-ea"/>
                <a:cs typeface="Arial"/>
              </a:rPr>
              <a:t> </a:t>
            </a:r>
            <a:endParaRPr lang="en-US" b="1">
              <a:solidFill>
                <a:schemeClr val="bg2"/>
              </a:solidFill>
              <a:highlight>
                <a:srgbClr val="FFFF00"/>
              </a:highlight>
              <a:ea typeface="+mj-ea"/>
            </a:endParaRPr>
          </a:p>
          <a:p>
            <a:pPr marR="0" lvl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E600"/>
              </a:buClr>
              <a:buSzPct val="70000"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 panose="02000506000000020004" pitchFamily="2" charset="0"/>
              <a:ea typeface="+mj-ea"/>
              <a:cs typeface="Arial" pitchFamily="34" charset="0"/>
            </a:endParaRPr>
          </a:p>
        </p:txBody>
      </p:sp>
      <p:pic>
        <p:nvPicPr>
          <p:cNvPr id="3" name="Picture 2" descr="A diagram of a customer service&#10;&#10;Description automatically generated">
            <a:extLst>
              <a:ext uri="{FF2B5EF4-FFF2-40B4-BE49-F238E27FC236}">
                <a16:creationId xmlns:a16="http://schemas.microsoft.com/office/drawing/2014/main" id="{9B0ED9DE-3536-38B1-6ABD-D2315EEEE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929" y="1522694"/>
            <a:ext cx="3978984" cy="4144487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46247A6-AA59-7590-5B19-62AC588013F1}"/>
              </a:ext>
            </a:extLst>
          </p:cNvPr>
          <p:cNvSpPr>
            <a:spLocks noGrp="1"/>
          </p:cNvSpPr>
          <p:nvPr/>
        </p:nvSpPr>
        <p:spPr>
          <a:xfrm>
            <a:off x="818945" y="1519943"/>
            <a:ext cx="5826560" cy="494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►"/>
              <a:defRPr sz="2000" b="0" i="0" u="none" strike="noStrike" cap="non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►"/>
              <a:defRPr sz="1800" b="0" i="0" u="none" strike="noStrike" cap="non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►"/>
              <a:defRPr sz="1600" b="0" i="0" u="none" strike="noStrike" cap="non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►"/>
              <a:defRPr sz="1400" b="0" i="0" u="none" strike="noStrike" cap="non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►"/>
              <a:defRPr sz="1200" b="0" i="0" u="none" strike="noStrike" cap="non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434340" indent="-285750"/>
            <a:r>
              <a:rPr lang="en-US" sz="1400" b="1">
                <a:solidFill>
                  <a:srgbClr val="D1D5DB"/>
                </a:solidFill>
              </a:rPr>
              <a:t>Effortless Inventory Management:</a:t>
            </a:r>
            <a:r>
              <a:rPr lang="en-US" sz="1400">
                <a:solidFill>
                  <a:srgbClr val="D1D5DB"/>
                </a:solidFill>
              </a:rPr>
              <a:t> Predict and meet customer preferences, avoiding stockouts and overstocking using AI.</a:t>
            </a:r>
            <a:endParaRPr lang="en-US"/>
          </a:p>
          <a:p>
            <a:endParaRPr lang="en-US" sz="1400">
              <a:solidFill>
                <a:srgbClr val="D1D5DB"/>
              </a:solidFill>
            </a:endParaRPr>
          </a:p>
          <a:p>
            <a:r>
              <a:rPr lang="en-US" sz="1400" b="1">
                <a:solidFill>
                  <a:srgbClr val="D1D5DB"/>
                </a:solidFill>
              </a:rPr>
              <a:t>Virtual Try-Ons:</a:t>
            </a:r>
            <a:r>
              <a:rPr lang="en-US" sz="1400">
                <a:solidFill>
                  <a:srgbClr val="D1D5DB"/>
                </a:solidFill>
              </a:rPr>
              <a:t> Elevate shopping with virtual try-ons via smartphones and computers.</a:t>
            </a:r>
            <a:endParaRPr lang="en-US"/>
          </a:p>
          <a:p>
            <a:endParaRPr lang="en-US" sz="1400" b="1">
              <a:solidFill>
                <a:srgbClr val="D1D5DB"/>
              </a:solidFill>
            </a:endParaRPr>
          </a:p>
          <a:p>
            <a:r>
              <a:rPr lang="en-US" sz="1400" b="1">
                <a:solidFill>
                  <a:srgbClr val="D1D5DB"/>
                </a:solidFill>
              </a:rPr>
              <a:t>Personalized Recommendations:</a:t>
            </a:r>
            <a:r>
              <a:rPr lang="en-US" sz="1400">
                <a:solidFill>
                  <a:srgbClr val="D1D5DB"/>
                </a:solidFill>
              </a:rPr>
              <a:t> Craft unique shopping journeys based on customer buying history.</a:t>
            </a:r>
            <a:endParaRPr lang="en-US"/>
          </a:p>
          <a:p>
            <a:endParaRPr lang="en-US" sz="1400" b="1">
              <a:solidFill>
                <a:srgbClr val="D1D5DB"/>
              </a:solidFill>
            </a:endParaRPr>
          </a:p>
          <a:p>
            <a:r>
              <a:rPr lang="en-US" sz="1400" b="1">
                <a:solidFill>
                  <a:srgbClr val="D1D5DB"/>
                </a:solidFill>
              </a:rPr>
              <a:t>Dynamic Pricing:</a:t>
            </a:r>
            <a:r>
              <a:rPr lang="en-US" sz="1400">
                <a:solidFill>
                  <a:srgbClr val="D1D5DB"/>
                </a:solidFill>
              </a:rPr>
              <a:t> Adjust prices in real-time to stay competitive and respond to market dynamics.</a:t>
            </a:r>
            <a:endParaRPr lang="en-US"/>
          </a:p>
          <a:p>
            <a:endParaRPr lang="en-US" sz="1400" b="1">
              <a:solidFill>
                <a:srgbClr val="D1D5DB"/>
              </a:solidFill>
            </a:endParaRPr>
          </a:p>
          <a:p>
            <a:r>
              <a:rPr lang="en-US" sz="1400" b="1">
                <a:solidFill>
                  <a:srgbClr val="D1D5DB"/>
                </a:solidFill>
              </a:rPr>
              <a:t>Optimized Inventory:</a:t>
            </a:r>
            <a:r>
              <a:rPr lang="en-US" sz="1400">
                <a:solidFill>
                  <a:srgbClr val="D1D5DB"/>
                </a:solidFill>
              </a:rPr>
              <a:t> Achieve the right balance to prevent shortages and excess stock.</a:t>
            </a:r>
            <a:endParaRPr lang="en-US"/>
          </a:p>
          <a:p>
            <a:endParaRPr lang="en-US" sz="1400" b="1">
              <a:solidFill>
                <a:srgbClr val="D1D5DB"/>
              </a:solidFill>
            </a:endParaRPr>
          </a:p>
          <a:p>
            <a:r>
              <a:rPr lang="en-US" sz="1400" b="1">
                <a:solidFill>
                  <a:srgbClr val="D1D5DB"/>
                </a:solidFill>
              </a:rPr>
              <a:t>Instant Feedback:</a:t>
            </a:r>
            <a:r>
              <a:rPr lang="en-US" sz="1400">
                <a:solidFill>
                  <a:srgbClr val="D1D5DB"/>
                </a:solidFill>
              </a:rPr>
              <a:t> Allow real-time customer feedback for swift improvements.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44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6DF6D1-F25A-BD7F-7301-EAB04C33C3EB}"/>
              </a:ext>
            </a:extLst>
          </p:cNvPr>
          <p:cNvSpPr/>
          <p:nvPr/>
        </p:nvSpPr>
        <p:spPr>
          <a:xfrm>
            <a:off x="696812" y="1260147"/>
            <a:ext cx="10945812" cy="5114395"/>
          </a:xfrm>
          <a:prstGeom prst="rect">
            <a:avLst/>
          </a:prstGeom>
          <a:solidFill>
            <a:schemeClr val="tx1">
              <a:lumMod val="75000"/>
              <a:alpha val="5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3EC2F-9E1D-C170-AF52-DA82F0B063FA}"/>
              </a:ext>
            </a:extLst>
          </p:cNvPr>
          <p:cNvSpPr txBox="1"/>
          <p:nvPr/>
        </p:nvSpPr>
        <p:spPr>
          <a:xfrm>
            <a:off x="817827" y="1337188"/>
            <a:ext cx="10688373" cy="492673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b="1" dirty="0">
                <a:solidFill>
                  <a:schemeClr val="tx2"/>
                </a:solidFill>
                <a:ea typeface="+mn-lt"/>
                <a:cs typeface="+mn-lt"/>
              </a:rPr>
              <a:t>Requirements and Goals Definition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endParaRPr lang="en-US" dirty="0">
              <a:solidFill>
                <a:schemeClr val="tx2"/>
              </a:solidFill>
              <a:ea typeface="+mj-ea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Collaborate with stakeholders to define inventory challenges 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lt"/>
                <a:cs typeface="+mn-lt"/>
              </a:rPr>
              <a:t>and 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customer experience objectives for AI-driven solutions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b="1" dirty="0">
                <a:solidFill>
                  <a:schemeClr val="tx2"/>
                </a:solidFill>
                <a:ea typeface="+mn-lt"/>
                <a:cs typeface="+mn-lt"/>
              </a:rPr>
              <a:t>Technology Selection and Architecture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endParaRPr lang="en-US">
              <a:solidFill>
                <a:schemeClr val="tx2"/>
              </a:solidFill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Evaluate AI models and computer vision frameworks for predictive inventory, virtual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lt"/>
                <a:cs typeface="+mn-lt"/>
              </a:rPr>
              <a:t> try-ons, and 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personalized 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lt"/>
                <a:cs typeface="+mn-lt"/>
              </a:rPr>
              <a:t>recommendations, 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designing 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lt"/>
                <a:cs typeface="+mn-lt"/>
              </a:rPr>
              <a:t>an 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integrated system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b="1" dirty="0">
                <a:solidFill>
                  <a:schemeClr val="tx2"/>
                </a:solidFill>
                <a:ea typeface="+mn-lt"/>
                <a:cs typeface="+mn-lt"/>
              </a:rPr>
              <a:t>Development and Integration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lt"/>
                <a:cs typeface="+mn-lt"/>
              </a:rPr>
              <a:t>:</a:t>
            </a:r>
            <a:endParaRPr lang="en-US" dirty="0">
              <a:solidFill>
                <a:schemeClr val="tx2"/>
              </a:solidFill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Develop and integrate predictive inventory models, 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lt"/>
                <a:cs typeface="+mn-lt"/>
              </a:rPr>
              <a:t>virtual 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try-on features, recommendation engines, and dynamic 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lt"/>
                <a:cs typeface="+mn-lt"/>
              </a:rPr>
              <a:t>pricing 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algorithms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b="1" dirty="0">
                <a:solidFill>
                  <a:schemeClr val="tx2"/>
                </a:solidFill>
                <a:ea typeface="+mn-lt"/>
                <a:cs typeface="+mn-lt"/>
              </a:rPr>
              <a:t>Testing and Validation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endParaRPr lang="en-US">
              <a:solidFill>
                <a:schemeClr val="tx2"/>
              </a:solidFill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Conduct rigorous testing to ensure accuracy, effectiveness, and seamless performance of implemented functionalities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b="1" dirty="0">
                <a:solidFill>
                  <a:schemeClr val="tx2"/>
                </a:solidFill>
                <a:ea typeface="+mn-lt"/>
                <a:cs typeface="+mn-lt"/>
              </a:rPr>
              <a:t>Deployment, Feedback,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lt"/>
                <a:cs typeface="+mn-lt"/>
              </a:rPr>
              <a:t>and </a:t>
            </a:r>
            <a:r>
              <a:rPr lang="en-US" b="1" dirty="0">
                <a:solidFill>
                  <a:schemeClr val="tx2"/>
                </a:solidFill>
                <a:ea typeface="+mn-lt"/>
                <a:cs typeface="+mn-lt"/>
              </a:rPr>
              <a:t>Support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endParaRPr lang="en-US">
              <a:solidFill>
                <a:schemeClr val="tx2"/>
              </a:solidFill>
              <a:ea typeface="+mj-ea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Deploy the system, gather user feedback for iterative improvements, and provide ongoing support 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lt"/>
                <a:cs typeface="+mn-lt"/>
              </a:rPr>
              <a:t>for 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optimized utilization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Font typeface="Arial"/>
              <a:buChar char="•"/>
              <a:defRPr/>
            </a:pPr>
            <a:endParaRPr lang="en-US" sz="2000" b="1" dirty="0">
              <a:solidFill>
                <a:schemeClr val="bg1"/>
              </a:solidFill>
              <a:latin typeface="EYInterstate Light"/>
              <a:ea typeface="+mj-ea"/>
              <a:cs typeface="Arial"/>
            </a:endParaRPr>
          </a:p>
          <a:p>
            <a:pPr marR="0" lvl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E600"/>
              </a:buClr>
              <a:buSzPct val="70000"/>
              <a:tabLst/>
              <a:defRPr/>
            </a:pPr>
            <a:endParaRPr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 panose="02000506000000020004" pitchFamily="2" charset="0"/>
              <a:ea typeface="+mj-ea"/>
              <a:cs typeface="Arial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EA760C-7C34-7737-1432-BC1BFEAF3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267" y="294200"/>
            <a:ext cx="10513166" cy="590400"/>
          </a:xfrm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  <a:highlight>
                  <a:srgbClr val="FFFF00"/>
                </a:highlight>
                <a:latin typeface="EYInterstate Light"/>
                <a:cs typeface="Arial"/>
              </a:rPr>
              <a:t>METHODOLOGY / APPROACH</a:t>
            </a:r>
            <a:endParaRPr lang="en-US" dirty="0">
              <a:solidFill>
                <a:schemeClr val="bg2"/>
              </a:solidFill>
              <a:highlight>
                <a:srgbClr val="FFFF00"/>
              </a:highlight>
              <a:latin typeface="EYInterstate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260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6DF6D1-F25A-BD7F-7301-EAB04C33C3EB}"/>
              </a:ext>
            </a:extLst>
          </p:cNvPr>
          <p:cNvSpPr/>
          <p:nvPr/>
        </p:nvSpPr>
        <p:spPr>
          <a:xfrm>
            <a:off x="817827" y="958316"/>
            <a:ext cx="11165289" cy="5911030"/>
          </a:xfrm>
          <a:prstGeom prst="rect">
            <a:avLst/>
          </a:prstGeom>
          <a:solidFill>
            <a:schemeClr val="tx1">
              <a:lumMod val="75000"/>
              <a:alpha val="5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3EC2F-9E1D-C170-AF52-DA82F0B063FA}"/>
              </a:ext>
            </a:extLst>
          </p:cNvPr>
          <p:cNvSpPr txBox="1"/>
          <p:nvPr/>
        </p:nvSpPr>
        <p:spPr>
          <a:xfrm>
            <a:off x="898687" y="471279"/>
            <a:ext cx="10688373" cy="80175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 algn="l" defTabSz="914400" rtl="0" eaLnBrk="1" fontAlgn="auto" latinLnBrk="0" hangingPunct="1">
              <a:spcBef>
                <a:spcPct val="0"/>
              </a:spcBef>
              <a:spcAft>
                <a:spcPts val="1200"/>
              </a:spcAft>
              <a:buClr>
                <a:srgbClr val="FFE600"/>
              </a:buClr>
              <a:buSzPct val="70000"/>
              <a:tabLst/>
              <a:defRPr/>
            </a:pPr>
            <a:endParaRPr lang="en-US" sz="19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EYInterstate Light" panose="02000506000000020004" pitchFamily="2" charset="0"/>
              <a:ea typeface="+mj-ea"/>
              <a:cs typeface="Arial" pitchFamily="34" charset="0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1900" b="1" dirty="0">
                <a:solidFill>
                  <a:schemeClr val="tx2"/>
                </a:solidFill>
                <a:ea typeface="+mn-lt"/>
                <a:cs typeface="+mn-lt"/>
              </a:rPr>
              <a:t>Python (Programming Language)</a:t>
            </a:r>
            <a:r>
              <a:rPr lang="en-US" sz="1900" dirty="0">
                <a:solidFill>
                  <a:schemeClr val="bg1"/>
                </a:solidFill>
                <a:ea typeface="+mn-lt"/>
                <a:cs typeface="+mn-lt"/>
              </a:rPr>
              <a:t>: High-level language known for readability and versatility, used for the entire codebase.</a:t>
            </a:r>
            <a:endParaRPr lang="en-US" sz="1900" b="1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sz="19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1900" b="1" dirty="0">
                <a:solidFill>
                  <a:schemeClr val="tx2"/>
                </a:solidFill>
                <a:ea typeface="+mn-lt"/>
                <a:cs typeface="+mn-lt"/>
              </a:rPr>
              <a:t>OpenCV</a:t>
            </a:r>
            <a:r>
              <a:rPr lang="en-US" sz="1900" dirty="0">
                <a:solidFill>
                  <a:schemeClr val="bg1"/>
                </a:solidFill>
                <a:ea typeface="+mn-lt"/>
                <a:cs typeface="+mn-lt"/>
              </a:rPr>
              <a:t>: Enables image/video processing, object detection, and webcam access.</a:t>
            </a:r>
            <a:endParaRPr lang="en-US" sz="19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sz="19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1900" b="1" dirty="0">
                <a:solidFill>
                  <a:schemeClr val="tx2"/>
                </a:solidFill>
                <a:ea typeface="+mn-lt"/>
                <a:cs typeface="+mn-lt"/>
              </a:rPr>
              <a:t>NumPy</a:t>
            </a:r>
            <a:r>
              <a:rPr lang="en-US" sz="1900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en-US" sz="1900" dirty="0">
                <a:solidFill>
                  <a:schemeClr val="bg1"/>
                </a:solidFill>
                <a:ea typeface="+mn-lt"/>
                <a:cs typeface="+mn-lt"/>
              </a:rPr>
              <a:t> Facilitates efficient numerical computations and array manipulation. Used for efficient numerical operations, handling arrays, and computing statistics for color median.</a:t>
            </a:r>
            <a:endParaRPr lang="en-US" sz="19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sz="19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1900" b="1" dirty="0">
                <a:solidFill>
                  <a:schemeClr val="tx2"/>
                </a:solidFill>
                <a:ea typeface="+mn-lt"/>
                <a:cs typeface="+mn-lt"/>
              </a:rPr>
              <a:t>Haar Cascades</a:t>
            </a:r>
            <a:r>
              <a:rPr lang="en-US" sz="1900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en-US" sz="1900" dirty="0">
                <a:solidFill>
                  <a:schemeClr val="bg1"/>
                </a:solidFill>
                <a:ea typeface="+mn-lt"/>
                <a:cs typeface="+mn-lt"/>
              </a:rPr>
              <a:t> Machine learning-based classifiers for object detection in images.</a:t>
            </a:r>
            <a:endParaRPr lang="en-US" sz="19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sz="19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1900" b="1" dirty="0">
                <a:solidFill>
                  <a:schemeClr val="tx2"/>
                </a:solidFill>
                <a:ea typeface="+mn-lt"/>
                <a:cs typeface="+mn-lt"/>
              </a:rPr>
              <a:t>Matplotlib</a:t>
            </a:r>
            <a:r>
              <a:rPr lang="en-US" sz="1900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en-US" sz="1900" dirty="0">
                <a:solidFill>
                  <a:schemeClr val="bg1"/>
                </a:solidFill>
                <a:ea typeface="+mn-lt"/>
                <a:cs typeface="+mn-lt"/>
              </a:rPr>
              <a:t> Utilized for displaying images, specifically the visualization of the median color detected in the skin region.</a:t>
            </a:r>
            <a:endParaRPr lang="en-US" sz="1900">
              <a:solidFill>
                <a:schemeClr val="bg1"/>
              </a:solidFill>
              <a:ea typeface="+mj-ea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sz="19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1900" b="1" dirty="0">
                <a:solidFill>
                  <a:schemeClr val="tx2"/>
                </a:solidFill>
                <a:ea typeface="+mn-lt"/>
                <a:cs typeface="+mn-lt"/>
              </a:rPr>
              <a:t>Time Module</a:t>
            </a:r>
            <a:r>
              <a:rPr lang="en-US" sz="1900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en-US" sz="1900" dirty="0">
                <a:solidFill>
                  <a:schemeClr val="bg1"/>
                </a:solidFill>
                <a:ea typeface="+mn-lt"/>
                <a:cs typeface="+mn-lt"/>
              </a:rPr>
              <a:t> Handles time-related calculations and functions.</a:t>
            </a:r>
            <a:endParaRPr lang="en-US" sz="1900">
              <a:solidFill>
                <a:schemeClr val="bg1"/>
              </a:solidFill>
              <a:ea typeface="+mj-ea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sz="19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1900" b="1" dirty="0">
                <a:solidFill>
                  <a:schemeClr val="tx2"/>
                </a:solidFill>
                <a:ea typeface="+mn-lt"/>
                <a:cs typeface="+mn-lt"/>
              </a:rPr>
              <a:t>Random Module</a:t>
            </a:r>
            <a:r>
              <a:rPr lang="en-US" sz="1900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en-US" sz="1900" dirty="0">
                <a:solidFill>
                  <a:schemeClr val="bg1"/>
                </a:solidFill>
                <a:ea typeface="+mn-lt"/>
                <a:cs typeface="+mn-lt"/>
              </a:rPr>
              <a:t> Generates random numbers and facilitates random selections.</a:t>
            </a:r>
            <a:endParaRPr lang="en-US" sz="1900">
              <a:solidFill>
                <a:schemeClr val="bg1"/>
              </a:solidFill>
              <a:ea typeface="+mj-ea"/>
            </a:endParaRPr>
          </a:p>
          <a:p>
            <a:pPr>
              <a:defRPr/>
            </a:pPr>
            <a:endParaRPr lang="en-US" sz="19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1900" b="1" dirty="0">
                <a:solidFill>
                  <a:schemeClr val="tx2"/>
                </a:solidFill>
                <a:ea typeface="+mn-lt"/>
                <a:cs typeface="+mn-lt"/>
              </a:rPr>
              <a:t>Object-Oriented Programming (OOP)</a:t>
            </a:r>
            <a:r>
              <a:rPr lang="en-US" sz="1900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en-US" sz="1900" dirty="0">
                <a:solidFill>
                  <a:schemeClr val="bg1"/>
                </a:solidFill>
                <a:ea typeface="+mn-lt"/>
                <a:cs typeface="+mn-lt"/>
              </a:rPr>
              <a:t> Utilized for structuring code using classes and objects.</a:t>
            </a:r>
            <a:endParaRPr lang="en-US" sz="1900">
              <a:solidFill>
                <a:schemeClr val="bg1"/>
              </a:solidFill>
              <a:ea typeface="+mj-ea"/>
            </a:endParaRPr>
          </a:p>
          <a:p>
            <a:pPr>
              <a:defRPr/>
            </a:pPr>
            <a:endParaRPr lang="en-US" sz="19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/>
              <a:ea typeface="+mj-ea"/>
              <a:cs typeface="Arial"/>
            </a:endParaRPr>
          </a:p>
          <a:p>
            <a:pPr>
              <a:defRPr/>
            </a:pPr>
            <a:endParaRPr lang="en-US" sz="1900" dirty="0">
              <a:solidFill>
                <a:schemeClr val="bg1"/>
              </a:solidFill>
              <a:latin typeface="EYInterstate Light"/>
              <a:ea typeface="+mj-ea"/>
              <a:cs typeface="Arial"/>
            </a:endParaRPr>
          </a:p>
          <a:p>
            <a:pPr>
              <a:spcBef>
                <a:spcPct val="0"/>
              </a:spcBef>
              <a:spcAft>
                <a:spcPts val="1200"/>
              </a:spcAft>
              <a:defRPr/>
            </a:pPr>
            <a:endParaRPr lang="en-US" sz="19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 panose="02000506000000020004" pitchFamily="2" charset="0"/>
              <a:ea typeface="+mj-ea"/>
              <a:cs typeface="Arial" pitchFamily="34" charset="0"/>
            </a:endParaRPr>
          </a:p>
          <a:p>
            <a:pPr marR="0" lvl="0" algn="l" defTabSz="914400" rtl="0" eaLnBrk="1" fontAlgn="auto" latinLnBrk="0" hangingPunct="1">
              <a:spcBef>
                <a:spcPct val="0"/>
              </a:spcBef>
              <a:spcAft>
                <a:spcPts val="1200"/>
              </a:spcAft>
              <a:buClr>
                <a:srgbClr val="FFE600"/>
              </a:buClr>
              <a:buSzPct val="70000"/>
              <a:tabLst/>
              <a:defRPr/>
            </a:pPr>
            <a:endParaRPr lang="en-US" sz="19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 panose="02000506000000020004" pitchFamily="2" charset="0"/>
              <a:ea typeface="+mj-ea"/>
              <a:cs typeface="Arial" pitchFamily="34" charset="0"/>
            </a:endParaRPr>
          </a:p>
          <a:p>
            <a:pPr marR="0" lvl="0" algn="l" defTabSz="914400" rtl="0" eaLnBrk="1" fontAlgn="auto" latinLnBrk="0" hangingPunct="1">
              <a:spcBef>
                <a:spcPct val="0"/>
              </a:spcBef>
              <a:spcAft>
                <a:spcPts val="1200"/>
              </a:spcAft>
              <a:buClr>
                <a:srgbClr val="FFE600"/>
              </a:buClr>
              <a:buSzPct val="70000"/>
              <a:tabLst/>
              <a:defRPr/>
            </a:pPr>
            <a:endParaRPr lang="en-US" sz="1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 panose="02000506000000020004" pitchFamily="2" charset="0"/>
              <a:ea typeface="+mj-ea"/>
              <a:cs typeface="Arial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Clr>
                <a:srgbClr val="FFE600"/>
              </a:buClr>
              <a:buSzPct val="70000"/>
              <a:defRPr/>
            </a:pPr>
            <a:endParaRPr lang="en-IN" sz="1900" dirty="0">
              <a:solidFill>
                <a:schemeClr val="bg1"/>
              </a:solidFill>
              <a:latin typeface="EYInterstate Light" panose="02000506000000020004" pitchFamily="2" charset="0"/>
              <a:ea typeface="+mj-ea"/>
              <a:cs typeface="Arial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D554548-7735-7F4E-33EE-82C00AD7A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267" y="294200"/>
            <a:ext cx="10513166" cy="590400"/>
          </a:xfrm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  <a:highlight>
                  <a:srgbClr val="FFFF00"/>
                </a:highlight>
                <a:latin typeface="EYInterstate Light"/>
                <a:cs typeface="Arial"/>
              </a:rPr>
              <a:t>Technological Stacks</a:t>
            </a:r>
          </a:p>
        </p:txBody>
      </p:sp>
    </p:spTree>
    <p:extLst>
      <p:ext uri="{BB962C8B-B14F-4D97-AF65-F5344CB8AC3E}">
        <p14:creationId xmlns:p14="http://schemas.microsoft.com/office/powerpoint/2010/main" val="2592012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EFB90-6EB5-91EC-6BF9-8F582D9E8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92" y="455664"/>
            <a:ext cx="10513166" cy="5280690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  <a:latin typeface="EYInterstate Light"/>
                <a:cs typeface="Arial"/>
              </a:rPr>
              <a:t>         </a:t>
            </a:r>
            <a:r>
              <a:rPr lang="en-US" b="1" dirty="0">
                <a:solidFill>
                  <a:schemeClr val="bg2"/>
                </a:solidFill>
                <a:highlight>
                  <a:srgbClr val="FFFF00"/>
                </a:highlight>
                <a:latin typeface="EYInterstate Light"/>
                <a:cs typeface="Arial"/>
              </a:rPr>
              <a:t>Virtual Try-on</a:t>
            </a:r>
            <a:endParaRPr lang="en-US" b="1" dirty="0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  <p:pic>
        <p:nvPicPr>
          <p:cNvPr id="8" name="Picture 7" descr="A screenshot of a computer flowchart&#10;&#10;Description automatically generated">
            <a:extLst>
              <a:ext uri="{FF2B5EF4-FFF2-40B4-BE49-F238E27FC236}">
                <a16:creationId xmlns:a16="http://schemas.microsoft.com/office/drawing/2014/main" id="{E97F35DB-320C-9DBC-038A-517E69786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1" y="1150211"/>
            <a:ext cx="2772697" cy="5096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F99D25-E24F-E60A-3C7E-AB1D625AAEAE}"/>
              </a:ext>
            </a:extLst>
          </p:cNvPr>
          <p:cNvSpPr txBox="1"/>
          <p:nvPr/>
        </p:nvSpPr>
        <p:spPr>
          <a:xfrm>
            <a:off x="4727575" y="3200400"/>
            <a:ext cx="4135748" cy="9814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36576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</a:pPr>
            <a:r>
              <a:rPr lang="en-IN" sz="2400" b="1" dirty="0">
                <a:solidFill>
                  <a:schemeClr val="bg1"/>
                </a:solidFill>
              </a:rPr>
              <a:t>            </a:t>
            </a:r>
            <a:r>
              <a:rPr lang="en-IN" sz="2400" b="1" dirty="0"/>
              <a:t> V</a:t>
            </a:r>
            <a:br>
              <a:rPr lang="en-US" sz="2400" dirty="0"/>
            </a:br>
            <a:r>
              <a:rPr lang="en-US" sz="2400" dirty="0"/>
              <a:t>​</a:t>
            </a:r>
            <a:br>
              <a:rPr lang="en-US" sz="2400" dirty="0"/>
            </a:br>
            <a:r>
              <a:rPr lang="en-IN" sz="2400" b="1" dirty="0">
                <a:solidFill>
                  <a:schemeClr val="bg1"/>
                </a:solidFill>
              </a:rPr>
              <a:t>                                                            </a:t>
            </a:r>
            <a:r>
              <a:rPr lang="en-US" sz="2400" dirty="0">
                <a:solidFill>
                  <a:schemeClr val="bg1"/>
                </a:solidFill>
              </a:rPr>
              <a:t>​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diagram of a skin mask&#10;&#10;Description automatically generated">
            <a:extLst>
              <a:ext uri="{FF2B5EF4-FFF2-40B4-BE49-F238E27FC236}">
                <a16:creationId xmlns:a16="http://schemas.microsoft.com/office/drawing/2014/main" id="{9F9915E1-FE29-1194-7DEA-A7DB9FBDE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03" y="1238553"/>
            <a:ext cx="2544406" cy="50824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B2AA9A-B0D8-3013-C30F-5394442BBFA8}"/>
              </a:ext>
            </a:extLst>
          </p:cNvPr>
          <p:cNvSpPr txBox="1"/>
          <p:nvPr/>
        </p:nvSpPr>
        <p:spPr>
          <a:xfrm>
            <a:off x="8987316" y="454781"/>
            <a:ext cx="1806328" cy="3536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36576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</a:pPr>
            <a:r>
              <a:rPr lang="en-IN" sz="2400" b="1">
                <a:highlight>
                  <a:srgbClr val="FFFF00"/>
                </a:highlight>
              </a:rPr>
              <a:t>Colour Theory</a:t>
            </a:r>
            <a:r>
              <a:rPr lang="en-US" sz="2400"/>
              <a:t>​</a:t>
            </a:r>
            <a:endParaRPr lang="en-US"/>
          </a:p>
        </p:txBody>
      </p:sp>
      <p:pic>
        <p:nvPicPr>
          <p:cNvPr id="6" name="Picture 5" descr="A diagram of a product&#10;&#10;Description automatically generated">
            <a:extLst>
              <a:ext uri="{FF2B5EF4-FFF2-40B4-BE49-F238E27FC236}">
                <a16:creationId xmlns:a16="http://schemas.microsoft.com/office/drawing/2014/main" id="{665279B3-53C4-6FD8-903F-833699FF4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603" y="1710338"/>
            <a:ext cx="2744629" cy="38727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B7EB6B-37B5-8B3D-896B-88D26A6B66E4}"/>
              </a:ext>
            </a:extLst>
          </p:cNvPr>
          <p:cNvSpPr txBox="1"/>
          <p:nvPr/>
        </p:nvSpPr>
        <p:spPr>
          <a:xfrm>
            <a:off x="5356855" y="454781"/>
            <a:ext cx="2042226" cy="3536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36576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</a:pPr>
            <a:r>
              <a:rPr lang="en-US" sz="2400" b="1">
                <a:solidFill>
                  <a:srgbClr val="2E2E38"/>
                </a:solidFill>
                <a:highlight>
                  <a:srgbClr val="FFFF00"/>
                </a:highlight>
              </a:rPr>
              <a:t>Dynamic Pricing</a:t>
            </a:r>
            <a:r>
              <a:rPr lang="en-US" sz="2400">
                <a:solidFill>
                  <a:srgbClr val="2E2E38"/>
                </a:solidFill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13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60B1-5EA8-062A-2593-1A9ACEFCE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  <a:highlight>
                  <a:srgbClr val="FFFF00"/>
                </a:highlight>
                <a:latin typeface="EYInterstate Light"/>
                <a:cs typeface="Arial"/>
              </a:rPr>
              <a:t>UNIQUE SELLING POINTS</a:t>
            </a:r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F0A47-2C73-B495-F82F-8129FE6943D8}"/>
              </a:ext>
            </a:extLst>
          </p:cNvPr>
          <p:cNvSpPr txBox="1">
            <a:spLocks/>
          </p:cNvSpPr>
          <p:nvPr/>
        </p:nvSpPr>
        <p:spPr>
          <a:xfrm>
            <a:off x="802765" y="1106136"/>
            <a:ext cx="11006018" cy="494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har char="•"/>
            </a:pPr>
            <a:r>
              <a:rPr lang="en-US" sz="1800" b="1" dirty="0">
                <a:solidFill>
                  <a:schemeClr val="tx2"/>
                </a:solidFill>
              </a:rPr>
              <a:t>Virtual Try-On: Reduce returns with immersive try-before-you-buy.</a:t>
            </a:r>
            <a:endParaRPr lang="en-US" sz="1800" dirty="0">
              <a:solidFill>
                <a:schemeClr val="tx2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Enhanced Customer Experience</a:t>
            </a:r>
            <a:r>
              <a:rPr lang="en-US" sz="1800" dirty="0">
                <a:solidFill>
                  <a:schemeClr val="bg1"/>
                </a:solidFill>
              </a:rPr>
              <a:t>: Allow customers to virtually try on products, reducing uncertainty and making shopping more enjoyable.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Reduced Return Rates</a:t>
            </a:r>
            <a:r>
              <a:rPr lang="en-US" sz="1800" dirty="0">
                <a:solidFill>
                  <a:schemeClr val="bg1"/>
                </a:solidFill>
              </a:rPr>
              <a:t>: Virtual try-ons help customers make informed decisions, minimizing the need for returns due to size or style issues.</a:t>
            </a:r>
            <a:endParaRPr lang="en-US" sz="1800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r>
              <a:rPr lang="en-US" sz="1800" b="1" dirty="0">
                <a:solidFill>
                  <a:schemeClr val="tx2"/>
                </a:solidFill>
              </a:rPr>
              <a:t>Personalized Recommendations: Tailored shopping for happier customers.</a:t>
            </a:r>
            <a:endParaRPr lang="en-US" sz="1800" dirty="0">
              <a:solidFill>
                <a:schemeClr val="tx2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Improved Customer Satisfaction</a:t>
            </a:r>
            <a:r>
              <a:rPr lang="en-US" sz="1800" dirty="0">
                <a:solidFill>
                  <a:schemeClr val="bg1"/>
                </a:solidFill>
              </a:rPr>
              <a:t>: When customers find what they love more easily, they're happier, leading to repeat business and positive reviews.</a:t>
            </a:r>
            <a:endParaRPr lang="en-US" sz="1800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r>
              <a:rPr lang="en-US" sz="1800" b="1" dirty="0">
                <a:solidFill>
                  <a:schemeClr val="tx2"/>
                </a:solidFill>
              </a:rPr>
              <a:t>Efficient Inventory Management: Cut costs, optimize stock, boost profits.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Increased Profitability</a:t>
            </a:r>
            <a:r>
              <a:rPr lang="en-US" sz="1800" dirty="0">
                <a:solidFill>
                  <a:schemeClr val="bg1"/>
                </a:solidFill>
              </a:rPr>
              <a:t>: Efficient inventory management ensures products are available when customers want them, boosting overall profitability.</a:t>
            </a:r>
            <a:endParaRPr lang="en-US" sz="1800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r>
              <a:rPr lang="en-US" sz="1800" b="1" dirty="0">
                <a:solidFill>
                  <a:schemeClr val="tx2"/>
                </a:solidFill>
              </a:rPr>
              <a:t>Dynamic Pricing: Stay competitive, increase revenue in real-time.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Competitive Advantage</a:t>
            </a:r>
            <a:r>
              <a:rPr lang="en-US" sz="1800" dirty="0">
                <a:solidFill>
                  <a:schemeClr val="bg1"/>
                </a:solidFill>
              </a:rPr>
              <a:t>: Adjust prices in real-time based on demand and market trends to stay ahead of competitors.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Revenue Maximization</a:t>
            </a:r>
            <a:r>
              <a:rPr lang="en-US" sz="1800" dirty="0">
                <a:solidFill>
                  <a:schemeClr val="bg1"/>
                </a:solidFill>
              </a:rPr>
              <a:t>: Real-time pricing adjustments can lead to increased revenue, especially during high-demand periods.</a:t>
            </a:r>
            <a:endParaRPr lang="en-US" sz="1800">
              <a:solidFill>
                <a:schemeClr val="tx2"/>
              </a:solidFill>
            </a:endParaRPr>
          </a:p>
          <a:p>
            <a:pPr marL="285750" indent="-285750"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417795"/>
      </p:ext>
    </p:extLst>
  </p:cSld>
  <p:clrMapOvr>
    <a:masterClrMapping/>
  </p:clrMapOvr>
</p:sld>
</file>

<file path=ppt/theme/theme1.xml><?xml version="1.0" encoding="utf-8"?>
<a:theme xmlns:a="http://schemas.openxmlformats.org/drawingml/2006/main" name="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1449</Words>
  <Application>Microsoft Office PowerPoint</Application>
  <PresentationFormat>Custom</PresentationFormat>
  <Paragraphs>124</Paragraphs>
  <Slides>13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EY dark background</vt:lpstr>
      <vt:lpstr>EY light background</vt:lpstr>
      <vt:lpstr>EY Techathon 4.0</vt:lpstr>
      <vt:lpstr>OUR TEAM</vt:lpstr>
      <vt:lpstr>Executive Summary </vt:lpstr>
      <vt:lpstr> Solution </vt:lpstr>
      <vt:lpstr>PowerPoint Presentation</vt:lpstr>
      <vt:lpstr>METHODOLOGY / APPROACH</vt:lpstr>
      <vt:lpstr>Technological Stacks</vt:lpstr>
      <vt:lpstr>         Virtual Try-on</vt:lpstr>
      <vt:lpstr>UNIQUE SELLING POINTS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 Techathon 4.0</dc:title>
  <dc:creator/>
  <cp:keywords/>
  <cp:lastModifiedBy/>
  <cp:revision>266</cp:revision>
  <dcterms:created xsi:type="dcterms:W3CDTF">2016-03-16T05:57:48Z</dcterms:created>
  <dcterms:modified xsi:type="dcterms:W3CDTF">2023-11-26T12:28:01Z</dcterms:modified>
  <cp:contentStatus/>
</cp:coreProperties>
</file>